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7" r:id="rId6"/>
    <p:sldId id="258" r:id="rId7"/>
    <p:sldId id="260" r:id="rId8"/>
    <p:sldId id="261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BEB"/>
    <a:srgbClr val="00A188"/>
    <a:srgbClr val="D3C9E5"/>
    <a:srgbClr val="A892CB"/>
    <a:srgbClr val="7C5CB2"/>
    <a:srgbClr val="512698"/>
    <a:srgbClr val="616265"/>
    <a:srgbClr val="DF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8F94B2-ACC1-4E27-9179-B6CE0FD8DC06}" v="10" dt="2025-08-15T13:53:52.0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39" autoAdjust="0"/>
  </p:normalViewPr>
  <p:slideViewPr>
    <p:cSldViewPr snapToGrid="0">
      <p:cViewPr varScale="1">
        <p:scale>
          <a:sx n="58" d="100"/>
          <a:sy n="58" d="100"/>
        </p:scale>
        <p:origin x="90" y="9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A9E37C-DD1A-4073-B30C-386131B90569}" type="datetimeFigureOut">
              <a:rPr lang="en-GB" smtClean="0"/>
              <a:t>20/08/2025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C676B2-F24C-455B-A0FE-DDE7C0C01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963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C676B2-F24C-455B-A0FE-DDE7C0C01D9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955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D5BD3F4-D768-43C8-BBC2-CF998C2D52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83535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F3EE83-9BB9-481D-8395-69C4DB5CDE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30374" y="2549668"/>
            <a:ext cx="9144000" cy="563231"/>
          </a:xfrm>
        </p:spPr>
        <p:txBody>
          <a:bodyPr anchor="t" anchorCtr="0">
            <a:spAutoFit/>
          </a:bodyPr>
          <a:lstStyle>
            <a:lvl1pPr algn="l">
              <a:defRPr sz="3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Presentation Heading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6283A4-33DB-4552-9007-D12033D1E1C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30374" y="4156220"/>
            <a:ext cx="9144000" cy="369332"/>
          </a:xfrm>
        </p:spPr>
        <p:txBody>
          <a:bodyPr>
            <a:spAutoFit/>
          </a:bodyPr>
          <a:lstStyle>
            <a:lvl1pPr marL="0" indent="0" algn="l">
              <a:buNone/>
              <a:defRPr sz="20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Presented by/Sub-heading style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AFDDB99-4A42-4713-B148-1FC5187A093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0275" y="5671367"/>
            <a:ext cx="4057650" cy="286232"/>
          </a:xfrm>
        </p:spPr>
        <p:txBody>
          <a:bodyPr anchor="b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Published DD Month YYYY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3076E1-79A4-46B4-8E65-9C656DB7429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40" y="543894"/>
            <a:ext cx="1628811" cy="1056324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479683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3CCBF63-BE77-47F7-BC2C-2060A83C7E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3537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BD00B1E-7CC5-4A29-9FDA-CA9B202B5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8D207-F256-473F-8ACD-7992ADD82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9864E7-4D70-4211-A41C-CD2456D5D5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4C231D-00C0-4BA4-8EC1-A2C808CE3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A8E4A4-9320-483B-B798-ADCC1CC29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4ADC-FBC0-4698-B0EC-1AD4A4060383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A01495D-38F5-45F5-8260-AF9650168DA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38" y="6451621"/>
            <a:ext cx="3867950" cy="253721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471292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3104CED-FCA3-43E9-B6F2-789E2D8FB3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3537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B846B65-0149-4100-B804-D2C789D96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46C89B-BCF7-4515-83E9-A3C71E9652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3B3E4-DD4B-4F60-B675-7EE726FC7D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5A4386-6EBC-49F7-B127-B0EBBFF21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02BCA2-9676-4B81-BB26-14FE05927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4ADC-FBC0-4698-B0EC-1AD4A4060383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6896919-0EAE-4945-AFCE-CD010C6901B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38" y="6451621"/>
            <a:ext cx="3867950" cy="253721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9373738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8C2908A-0CFB-4A42-876D-A00D9532EE5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3537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5CF6847-70BD-4D90-B4D7-F865C7C9D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C9E28C-4E16-4B39-B317-EACADEF607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58A1F-8F81-4146-95DA-CEF409E4C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FB3909-B62E-4B51-9259-87A8A02A1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4ADC-FBC0-4698-B0EC-1AD4A4060383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AF3E44F-BB29-42BE-9059-C32004F90EA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38" y="6451621"/>
            <a:ext cx="3867950" cy="253721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152141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42DCAB3-0E0A-4629-AB94-975F98601F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3537" cy="6857999"/>
          </a:xfrm>
          <a:prstGeom prst="rect">
            <a:avLst/>
          </a:prstGeom>
        </p:spPr>
      </p:pic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E0E009-FA67-4DB0-9941-4B016B5404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6841E8-6B80-423A-957E-5BF4233842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BF63B-FEF9-4C03-9300-380CF7AC0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13D3F4-F8DF-4316-93E5-D3A857F77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4ADC-FBC0-4698-B0EC-1AD4A4060383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52B163B-D380-420A-B774-484E5F4A06E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38" y="6451621"/>
            <a:ext cx="3867950" cy="253721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5064027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D1DCB-8595-466D-91F9-A3A35B4C0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172557-3AB6-4C0C-B165-4709B366F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328C0B-08E4-4375-BF6C-4AD2EA2122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A44ADC-FBC0-4698-B0EC-1AD4A40603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80149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page">
    <p:bg>
      <p:bgPr>
        <a:solidFill>
          <a:srgbClr val="FFFB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Rounded 4">
            <a:extLst>
              <a:ext uri="{FF2B5EF4-FFF2-40B4-BE49-F238E27FC236}">
                <a16:creationId xmlns:a16="http://schemas.microsoft.com/office/drawing/2014/main" id="{6B6993FF-005E-4D25-A3C3-E79278D0D407}"/>
              </a:ext>
            </a:extLst>
          </p:cNvPr>
          <p:cNvSpPr/>
          <p:nvPr/>
        </p:nvSpPr>
        <p:spPr>
          <a:xfrm flipV="1">
            <a:off x="522515" y="2004602"/>
            <a:ext cx="11005453" cy="4240923"/>
          </a:xfrm>
          <a:custGeom>
            <a:avLst>
              <a:gd name="f9" fmla="val 16667"/>
              <a:gd name="f10" fmla="val 0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ss"/>
              <a:gd name="f8" fmla="val 0"/>
              <a:gd name="f9" fmla="val 16667"/>
              <a:gd name="f10" fmla="val 0"/>
              <a:gd name="f11" fmla="abs f5"/>
              <a:gd name="f12" fmla="abs f6"/>
              <a:gd name="f13" fmla="abs f7"/>
              <a:gd name="f14" fmla="val f8"/>
              <a:gd name="f15" fmla="val f9"/>
              <a:gd name="f16" fmla="val f10"/>
              <a:gd name="f17" fmla="?: f11 f5 1"/>
              <a:gd name="f18" fmla="?: f12 f6 1"/>
              <a:gd name="f19" fmla="?: f13 f7 1"/>
              <a:gd name="f20" fmla="*/ f17 1 21600"/>
              <a:gd name="f21" fmla="*/ f18 1 21600"/>
              <a:gd name="f22" fmla="*/ 21600 f17 1"/>
              <a:gd name="f23" fmla="*/ 21600 f18 1"/>
              <a:gd name="f24" fmla="min f21 f20"/>
              <a:gd name="f25" fmla="*/ f22 1 f19"/>
              <a:gd name="f26" fmla="*/ f23 1 f19"/>
              <a:gd name="f27" fmla="val f25"/>
              <a:gd name="f28" fmla="val f26"/>
              <a:gd name="f29" fmla="*/ f14 f24 1"/>
              <a:gd name="f30" fmla="+- f28 0 f14"/>
              <a:gd name="f31" fmla="+- f27 0 f14"/>
              <a:gd name="f32" fmla="*/ f27 f24 1"/>
              <a:gd name="f33" fmla="*/ f28 f24 1"/>
              <a:gd name="f34" fmla="min f31 f30"/>
              <a:gd name="f35" fmla="*/ f34 f15 1"/>
              <a:gd name="f36" fmla="*/ f34 f16 1"/>
              <a:gd name="f37" fmla="*/ f35 1 100000"/>
              <a:gd name="f38" fmla="*/ f36 1 100000"/>
              <a:gd name="f39" fmla="+- f28 0 f37"/>
              <a:gd name="f40" fmla="+- f27 0 f38"/>
              <a:gd name="f41" fmla="*/ f37 29289 1"/>
              <a:gd name="f42" fmla="*/ f38 29289 1"/>
              <a:gd name="f43" fmla="*/ f37 f24 1"/>
              <a:gd name="f44" fmla="*/ f38 f24 1"/>
              <a:gd name="f45" fmla="*/ f41 1 100000"/>
              <a:gd name="f46" fmla="*/ f42 1 100000"/>
              <a:gd name="f47" fmla="*/ f40 f24 1"/>
              <a:gd name="f48" fmla="*/ f39 f24 1"/>
              <a:gd name="f49" fmla="+- f45 0 f46"/>
              <a:gd name="f50" fmla="?: f49 f45 f46"/>
              <a:gd name="f51" fmla="+- f27 0 f50"/>
              <a:gd name="f52" fmla="+- f28 0 f50"/>
              <a:gd name="f53" fmla="*/ f50 f24 1"/>
              <a:gd name="f54" fmla="*/ f51 f24 1"/>
              <a:gd name="f55" fmla="*/ f52 f2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3" t="f53" r="f54" b="f55"/>
            <a:pathLst>
              <a:path>
                <a:moveTo>
                  <a:pt x="f43" y="f29"/>
                </a:moveTo>
                <a:lnTo>
                  <a:pt x="f47" y="f29"/>
                </a:lnTo>
                <a:arcTo wR="f44" hR="f44" stAng="f4" swAng="f3"/>
                <a:lnTo>
                  <a:pt x="f32" y="f48"/>
                </a:lnTo>
                <a:arcTo wR="f43" hR="f43" stAng="f8" swAng="f3"/>
                <a:lnTo>
                  <a:pt x="f44" y="f33"/>
                </a:lnTo>
                <a:arcTo wR="f44" hR="f44" stAng="f3" swAng="f3"/>
                <a:lnTo>
                  <a:pt x="f29" y="f43"/>
                </a:lnTo>
                <a:arcTo wR="f43" hR="f43" stAng="f2" swAng="f3"/>
                <a:close/>
              </a:path>
            </a:pathLst>
          </a:custGeom>
          <a:noFill/>
          <a:ln w="38103" cap="flat">
            <a:solidFill>
              <a:srgbClr val="00A188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0" cap="none" spc="0" baseline="0" dirty="0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15279F-6C9F-4A37-B0A4-D9C967D104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84154" y="1258064"/>
            <a:ext cx="495300" cy="247650"/>
          </a:xfrm>
          <a:prstGeom prst="rect">
            <a:avLst/>
          </a:prstGeom>
        </p:spPr>
      </p:pic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459DB0EF-E50A-4A80-8617-483FDB8199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11044379" y="6425108"/>
            <a:ext cx="759692" cy="3651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fld id="{C2B15A99-32D5-48D2-9AB1-A17973B7257B}" type="slidenum">
              <a:t>‹#›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0BB0CF2-B423-4F3C-A587-D6AAC72112A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" y="362504"/>
            <a:ext cx="1918844" cy="1244417"/>
          </a:xfrm>
          <a:prstGeom prst="rect">
            <a:avLst/>
          </a:prstGeom>
          <a:solidFill>
            <a:srgbClr val="FFFBEB"/>
          </a:solidFill>
        </p:spPr>
      </p:pic>
    </p:spTree>
    <p:extLst>
      <p:ext uri="{BB962C8B-B14F-4D97-AF65-F5344CB8AC3E}">
        <p14:creationId xmlns:p14="http://schemas.microsoft.com/office/powerpoint/2010/main" val="201956159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HSC heading &amp; text">
    <p:bg>
      <p:bgPr>
        <a:solidFill>
          <a:srgbClr val="FFFB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>
            <a:extLst>
              <a:ext uri="{FF2B5EF4-FFF2-40B4-BE49-F238E27FC236}">
                <a16:creationId xmlns:a16="http://schemas.microsoft.com/office/drawing/2014/main" id="{F5309773-F1F7-46DF-B2D1-D3B0BA48C82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957" b="50000"/>
          <a:stretch>
            <a:fillRect/>
          </a:stretch>
        </p:blipFill>
        <p:spPr>
          <a:xfrm>
            <a:off x="0" y="6186162"/>
            <a:ext cx="12191996" cy="671837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568871E-FF3E-4012-859D-0775661ACD3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053" y="6366784"/>
            <a:ext cx="5161281" cy="338558"/>
          </a:xfrm>
          <a:prstGeom prst="rect">
            <a:avLst/>
          </a:prstGeom>
          <a:noFill/>
        </p:spPr>
      </p:pic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22432A31-4881-4C3E-94BA-A83C78268331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357905" y="1204840"/>
            <a:ext cx="11446166" cy="4652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R="0" lvl="0" fontAlgn="auto">
              <a:spcAft>
                <a:spcPts val="0"/>
              </a:spcAft>
              <a:buSzPct val="100000"/>
              <a:buFont typeface="Arial" pitchFamily="34"/>
              <a:tabLst/>
              <a:defRPr lang="en-US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defRPr>
            </a:lvl1pPr>
            <a:lvl2pPr marR="0" lvl="1" fontAlgn="auto">
              <a:spcAft>
                <a:spcPts val="0"/>
              </a:spcAft>
              <a:buSzPct val="100000"/>
              <a:buFont typeface="Arial" pitchFamily="34"/>
              <a:tabLst/>
              <a:defRPr lang="en-US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defRPr>
            </a:lvl2pPr>
            <a:lvl3pPr marR="0" lvl="2" fontAlgn="auto">
              <a:spcAft>
                <a:spcPts val="0"/>
              </a:spcAft>
              <a:buSzPct val="100000"/>
              <a:buFont typeface="Arial" pitchFamily="34"/>
              <a:tabLst/>
              <a:defRPr lang="en-US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defRPr>
            </a:lvl3pPr>
            <a:lvl4pPr marR="0" lvl="3" fontAlgn="auto">
              <a:spcAft>
                <a:spcPts val="0"/>
              </a:spcAft>
              <a:buSzPct val="100000"/>
              <a:buFont typeface="Arial" pitchFamily="34"/>
              <a:tabLst/>
              <a:defRPr lang="en-US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defRPr>
            </a:lvl4pPr>
            <a:lvl5pPr marR="0" lvl="4" fontAlgn="auto">
              <a:spcAft>
                <a:spcPts val="0"/>
              </a:spcAft>
              <a:buSzPct val="100000"/>
              <a:buFont typeface="Arial" pitchFamily="34"/>
              <a:tabLst/>
              <a:defRPr lang="en-US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A3035BC4-0122-426B-903F-EB53B0734363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357192" y="236857"/>
            <a:ext cx="11447465" cy="90487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spcAft>
                <a:spcPts val="0"/>
              </a:spcAft>
              <a:buNone/>
              <a:tabLst/>
              <a:defRPr lang="en-US" sz="3600" b="1" i="0" u="none" strike="noStrike" cap="none" spc="0" baseline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Footer Placeholder 1">
            <a:extLst>
              <a:ext uri="{FF2B5EF4-FFF2-40B4-BE49-F238E27FC236}">
                <a16:creationId xmlns:a16="http://schemas.microsoft.com/office/drawing/2014/main" id="{30745C10-7CAF-443D-8946-45F86F7BDB4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5663732" y="6356351"/>
            <a:ext cx="5161282" cy="365129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 lvl="0"/>
            <a:endParaRPr lang="en-GB" dirty="0"/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0C1CB30E-51B9-4F8C-BC47-94116E7611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11044379" y="6356351"/>
            <a:ext cx="759692" cy="3651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fld id="{C8077943-3D51-438C-8FB7-BEE503748A1B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1704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Section break">
    <p:bg>
      <p:bgPr>
        <a:solidFill>
          <a:srgbClr val="FFFB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Rounded 4">
            <a:extLst>
              <a:ext uri="{FF2B5EF4-FFF2-40B4-BE49-F238E27FC236}">
                <a16:creationId xmlns:a16="http://schemas.microsoft.com/office/drawing/2014/main" id="{D1DBAAA7-F4B9-4A4A-81BF-531A8E1BCFED}"/>
              </a:ext>
            </a:extLst>
          </p:cNvPr>
          <p:cNvSpPr/>
          <p:nvPr/>
        </p:nvSpPr>
        <p:spPr>
          <a:xfrm flipV="1">
            <a:off x="593271" y="538836"/>
            <a:ext cx="11005453" cy="5551245"/>
          </a:xfrm>
          <a:custGeom>
            <a:avLst>
              <a:gd name="f9" fmla="val 16667"/>
              <a:gd name="f10" fmla="val 0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ss"/>
              <a:gd name="f8" fmla="val 0"/>
              <a:gd name="f9" fmla="val 16667"/>
              <a:gd name="f10" fmla="val 0"/>
              <a:gd name="f11" fmla="abs f5"/>
              <a:gd name="f12" fmla="abs f6"/>
              <a:gd name="f13" fmla="abs f7"/>
              <a:gd name="f14" fmla="val f8"/>
              <a:gd name="f15" fmla="val f9"/>
              <a:gd name="f16" fmla="val f10"/>
              <a:gd name="f17" fmla="?: f11 f5 1"/>
              <a:gd name="f18" fmla="?: f12 f6 1"/>
              <a:gd name="f19" fmla="?: f13 f7 1"/>
              <a:gd name="f20" fmla="*/ f17 1 21600"/>
              <a:gd name="f21" fmla="*/ f18 1 21600"/>
              <a:gd name="f22" fmla="*/ 21600 f17 1"/>
              <a:gd name="f23" fmla="*/ 21600 f18 1"/>
              <a:gd name="f24" fmla="min f21 f20"/>
              <a:gd name="f25" fmla="*/ f22 1 f19"/>
              <a:gd name="f26" fmla="*/ f23 1 f19"/>
              <a:gd name="f27" fmla="val f25"/>
              <a:gd name="f28" fmla="val f26"/>
              <a:gd name="f29" fmla="*/ f14 f24 1"/>
              <a:gd name="f30" fmla="+- f28 0 f14"/>
              <a:gd name="f31" fmla="+- f27 0 f14"/>
              <a:gd name="f32" fmla="*/ f27 f24 1"/>
              <a:gd name="f33" fmla="*/ f28 f24 1"/>
              <a:gd name="f34" fmla="min f31 f30"/>
              <a:gd name="f35" fmla="*/ f34 f15 1"/>
              <a:gd name="f36" fmla="*/ f34 f16 1"/>
              <a:gd name="f37" fmla="*/ f35 1 100000"/>
              <a:gd name="f38" fmla="*/ f36 1 100000"/>
              <a:gd name="f39" fmla="+- f28 0 f37"/>
              <a:gd name="f40" fmla="+- f27 0 f38"/>
              <a:gd name="f41" fmla="*/ f37 29289 1"/>
              <a:gd name="f42" fmla="*/ f38 29289 1"/>
              <a:gd name="f43" fmla="*/ f37 f24 1"/>
              <a:gd name="f44" fmla="*/ f38 f24 1"/>
              <a:gd name="f45" fmla="*/ f41 1 100000"/>
              <a:gd name="f46" fmla="*/ f42 1 100000"/>
              <a:gd name="f47" fmla="*/ f40 f24 1"/>
              <a:gd name="f48" fmla="*/ f39 f24 1"/>
              <a:gd name="f49" fmla="+- f45 0 f46"/>
              <a:gd name="f50" fmla="?: f49 f45 f46"/>
              <a:gd name="f51" fmla="+- f27 0 f50"/>
              <a:gd name="f52" fmla="+- f28 0 f50"/>
              <a:gd name="f53" fmla="*/ f50 f24 1"/>
              <a:gd name="f54" fmla="*/ f51 f24 1"/>
              <a:gd name="f55" fmla="*/ f52 f2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3" t="f53" r="f54" b="f55"/>
            <a:pathLst>
              <a:path>
                <a:moveTo>
                  <a:pt x="f43" y="f29"/>
                </a:moveTo>
                <a:lnTo>
                  <a:pt x="f47" y="f29"/>
                </a:lnTo>
                <a:arcTo wR="f44" hR="f44" stAng="f4" swAng="f3"/>
                <a:lnTo>
                  <a:pt x="f32" y="f48"/>
                </a:lnTo>
                <a:arcTo wR="f43" hR="f43" stAng="f8" swAng="f3"/>
                <a:lnTo>
                  <a:pt x="f44" y="f33"/>
                </a:lnTo>
                <a:arcTo wR="f44" hR="f44" stAng="f3" swAng="f3"/>
                <a:lnTo>
                  <a:pt x="f29" y="f43"/>
                </a:lnTo>
                <a:arcTo wR="f43" hR="f43" stAng="f2" swAng="f3"/>
                <a:close/>
              </a:path>
            </a:pathLst>
          </a:custGeom>
          <a:noFill/>
          <a:ln w="38103" cap="flat">
            <a:solidFill>
              <a:srgbClr val="00A188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Text Placeholder 8">
            <a:extLst>
              <a:ext uri="{FF2B5EF4-FFF2-40B4-BE49-F238E27FC236}">
                <a16:creationId xmlns:a16="http://schemas.microsoft.com/office/drawing/2014/main" id="{DB72D255-2FF2-4FD6-BF47-836081E54165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1038474" y="2869816"/>
            <a:ext cx="8743950" cy="55918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spcAft>
                <a:spcPts val="0"/>
              </a:spcAft>
              <a:buNone/>
              <a:tabLst/>
              <a:defRPr lang="en-US" sz="3600" b="1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49B5E735-5678-427C-8AFF-16F3D81FCDD9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1038474" y="3717520"/>
            <a:ext cx="8743950" cy="55918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spcAft>
                <a:spcPts val="0"/>
              </a:spcAft>
              <a:buNone/>
              <a:tabLst/>
              <a:defRPr lang="en-US" b="1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CB10D8-1D00-42AA-815B-0ECC5D75D7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053" y="6366784"/>
            <a:ext cx="5161281" cy="338558"/>
          </a:xfrm>
          <a:prstGeom prst="rect">
            <a:avLst/>
          </a:prstGeom>
          <a:noFill/>
        </p:spPr>
      </p:pic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7F49E0A3-A70B-409B-870E-309C59814DD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5663732" y="6356351"/>
            <a:ext cx="5161282" cy="365129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 lvl="0"/>
            <a:endParaRPr lang="en-GB" dirty="0"/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1B6AEF92-7B8A-43C0-BC19-874A70820D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11044379" y="6425108"/>
            <a:ext cx="759692" cy="3651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fld id="{C2B15A99-32D5-48D2-9AB1-A17973B7257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7983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HSC large text ">
    <p:bg>
      <p:bgPr>
        <a:solidFill>
          <a:srgbClr val="FFFB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>
            <a:extLst>
              <a:ext uri="{FF2B5EF4-FFF2-40B4-BE49-F238E27FC236}">
                <a16:creationId xmlns:a16="http://schemas.microsoft.com/office/drawing/2014/main" id="{A032D987-D47B-4682-B42F-2068EC276A2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57" b="50000"/>
          <a:stretch>
            <a:fillRect/>
          </a:stretch>
        </p:blipFill>
        <p:spPr>
          <a:xfrm>
            <a:off x="0" y="6186162"/>
            <a:ext cx="12191996" cy="67183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Rectangle: Diagonal Corners Rounded 6">
            <a:extLst>
              <a:ext uri="{FF2B5EF4-FFF2-40B4-BE49-F238E27FC236}">
                <a16:creationId xmlns:a16="http://schemas.microsoft.com/office/drawing/2014/main" id="{A1D7C8C6-18BC-486A-87AC-BCB0A6D899B6}"/>
              </a:ext>
            </a:extLst>
          </p:cNvPr>
          <p:cNvSpPr/>
          <p:nvPr/>
        </p:nvSpPr>
        <p:spPr>
          <a:xfrm flipV="1">
            <a:off x="404905" y="432602"/>
            <a:ext cx="11416146" cy="5421084"/>
          </a:xfrm>
          <a:custGeom>
            <a:avLst>
              <a:gd name="f9" fmla="val 16667"/>
              <a:gd name="f10" fmla="val 0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ss"/>
              <a:gd name="f8" fmla="val 0"/>
              <a:gd name="f9" fmla="val 16667"/>
              <a:gd name="f10" fmla="val 0"/>
              <a:gd name="f11" fmla="abs f5"/>
              <a:gd name="f12" fmla="abs f6"/>
              <a:gd name="f13" fmla="abs f7"/>
              <a:gd name="f14" fmla="val f8"/>
              <a:gd name="f15" fmla="val f9"/>
              <a:gd name="f16" fmla="val f10"/>
              <a:gd name="f17" fmla="?: f11 f5 1"/>
              <a:gd name="f18" fmla="?: f12 f6 1"/>
              <a:gd name="f19" fmla="?: f13 f7 1"/>
              <a:gd name="f20" fmla="*/ f17 1 21600"/>
              <a:gd name="f21" fmla="*/ f18 1 21600"/>
              <a:gd name="f22" fmla="*/ 21600 f17 1"/>
              <a:gd name="f23" fmla="*/ 21600 f18 1"/>
              <a:gd name="f24" fmla="min f21 f20"/>
              <a:gd name="f25" fmla="*/ f22 1 f19"/>
              <a:gd name="f26" fmla="*/ f23 1 f19"/>
              <a:gd name="f27" fmla="val f25"/>
              <a:gd name="f28" fmla="val f26"/>
              <a:gd name="f29" fmla="*/ f14 f24 1"/>
              <a:gd name="f30" fmla="+- f28 0 f14"/>
              <a:gd name="f31" fmla="+- f27 0 f14"/>
              <a:gd name="f32" fmla="*/ f27 f24 1"/>
              <a:gd name="f33" fmla="*/ f28 f24 1"/>
              <a:gd name="f34" fmla="min f31 f30"/>
              <a:gd name="f35" fmla="*/ f34 f15 1"/>
              <a:gd name="f36" fmla="*/ f34 f16 1"/>
              <a:gd name="f37" fmla="*/ f35 1 100000"/>
              <a:gd name="f38" fmla="*/ f36 1 100000"/>
              <a:gd name="f39" fmla="+- f28 0 f37"/>
              <a:gd name="f40" fmla="+- f27 0 f38"/>
              <a:gd name="f41" fmla="*/ f37 29289 1"/>
              <a:gd name="f42" fmla="*/ f38 29289 1"/>
              <a:gd name="f43" fmla="*/ f37 f24 1"/>
              <a:gd name="f44" fmla="*/ f38 f24 1"/>
              <a:gd name="f45" fmla="*/ f41 1 100000"/>
              <a:gd name="f46" fmla="*/ f42 1 100000"/>
              <a:gd name="f47" fmla="*/ f40 f24 1"/>
              <a:gd name="f48" fmla="*/ f39 f24 1"/>
              <a:gd name="f49" fmla="+- f45 0 f46"/>
              <a:gd name="f50" fmla="?: f49 f45 f46"/>
              <a:gd name="f51" fmla="+- f27 0 f50"/>
              <a:gd name="f52" fmla="+- f28 0 f50"/>
              <a:gd name="f53" fmla="*/ f50 f24 1"/>
              <a:gd name="f54" fmla="*/ f51 f24 1"/>
              <a:gd name="f55" fmla="*/ f52 f2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3" t="f53" r="f54" b="f55"/>
            <a:pathLst>
              <a:path>
                <a:moveTo>
                  <a:pt x="f43" y="f29"/>
                </a:moveTo>
                <a:lnTo>
                  <a:pt x="f47" y="f29"/>
                </a:lnTo>
                <a:arcTo wR="f44" hR="f44" stAng="f4" swAng="f3"/>
                <a:lnTo>
                  <a:pt x="f32" y="f48"/>
                </a:lnTo>
                <a:arcTo wR="f43" hR="f43" stAng="f8" swAng="f3"/>
                <a:lnTo>
                  <a:pt x="f44" y="f33"/>
                </a:lnTo>
                <a:arcTo wR="f44" hR="f44" stAng="f3" swAng="f3"/>
                <a:lnTo>
                  <a:pt x="f29" y="f43"/>
                </a:lnTo>
                <a:arcTo wR="f43" hR="f43" stAng="f2" swAng="f3"/>
                <a:close/>
              </a:path>
            </a:pathLst>
          </a:custGeom>
          <a:noFill/>
          <a:ln w="38103" cap="flat">
            <a:solidFill>
              <a:srgbClr val="00A188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" name="Footer Placeholder 1">
            <a:extLst>
              <a:ext uri="{FF2B5EF4-FFF2-40B4-BE49-F238E27FC236}">
                <a16:creationId xmlns:a16="http://schemas.microsoft.com/office/drawing/2014/main" id="{88EC960A-7453-4E87-B8A8-C794E60E500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5663732" y="6356351"/>
            <a:ext cx="5161282" cy="365129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 lvl="0"/>
            <a:endParaRPr lang="en-GB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78007425-7485-421F-8556-1610521BC3C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11044379" y="6356351"/>
            <a:ext cx="759692" cy="3651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fld id="{C2B15A99-32D5-48D2-9AB1-A17973B7257B}" type="slidenum">
              <a:t>‹#›</a:t>
            </a:fld>
            <a:endParaRPr lang="en-GB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50952F9A-BEAC-4493-AEC0-C7E834A588B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08626" y="901414"/>
            <a:ext cx="10405919" cy="563231"/>
          </a:xfrm>
        </p:spPr>
        <p:txBody>
          <a:bodyPr>
            <a:spAutoFit/>
          </a:bodyPr>
          <a:lstStyle>
            <a:lvl1pPr marL="0" indent="0">
              <a:buNone/>
              <a:defRPr sz="3400" b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Large text page</a:t>
            </a:r>
          </a:p>
        </p:txBody>
      </p:sp>
    </p:spTree>
    <p:extLst>
      <p:ext uri="{BB962C8B-B14F-4D97-AF65-F5344CB8AC3E}">
        <p14:creationId xmlns:p14="http://schemas.microsoft.com/office/powerpoint/2010/main" val="40214908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8_Custom Layout">
    <p:bg>
      <p:bgPr>
        <a:solidFill>
          <a:srgbClr val="FFFB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4C877D1-B81D-4713-B49F-70D1C1F643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" y="362504"/>
            <a:ext cx="1918844" cy="1244417"/>
          </a:xfrm>
          <a:prstGeom prst="rect">
            <a:avLst/>
          </a:prstGeom>
          <a:solidFill>
            <a:srgbClr val="FFFBEB"/>
          </a:solidFill>
        </p:spPr>
      </p:pic>
      <p:sp>
        <p:nvSpPr>
          <p:cNvPr id="2" name="Rectangle: Diagonal Corners Rounded 4">
            <a:extLst>
              <a:ext uri="{FF2B5EF4-FFF2-40B4-BE49-F238E27FC236}">
                <a16:creationId xmlns:a16="http://schemas.microsoft.com/office/drawing/2014/main" id="{E28E3FE4-7C0A-4AA6-AFE1-3A10239D3207}"/>
              </a:ext>
            </a:extLst>
          </p:cNvPr>
          <p:cNvSpPr/>
          <p:nvPr/>
        </p:nvSpPr>
        <p:spPr>
          <a:xfrm flipV="1">
            <a:off x="522515" y="2093379"/>
            <a:ext cx="11005453" cy="4240923"/>
          </a:xfrm>
          <a:custGeom>
            <a:avLst>
              <a:gd name="f9" fmla="val 16667"/>
              <a:gd name="f10" fmla="val 0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ss"/>
              <a:gd name="f8" fmla="val 0"/>
              <a:gd name="f9" fmla="val 16667"/>
              <a:gd name="f10" fmla="val 0"/>
              <a:gd name="f11" fmla="abs f5"/>
              <a:gd name="f12" fmla="abs f6"/>
              <a:gd name="f13" fmla="abs f7"/>
              <a:gd name="f14" fmla="val f8"/>
              <a:gd name="f15" fmla="val f9"/>
              <a:gd name="f16" fmla="val f10"/>
              <a:gd name="f17" fmla="?: f11 f5 1"/>
              <a:gd name="f18" fmla="?: f12 f6 1"/>
              <a:gd name="f19" fmla="?: f13 f7 1"/>
              <a:gd name="f20" fmla="*/ f17 1 21600"/>
              <a:gd name="f21" fmla="*/ f18 1 21600"/>
              <a:gd name="f22" fmla="*/ 21600 f17 1"/>
              <a:gd name="f23" fmla="*/ 21600 f18 1"/>
              <a:gd name="f24" fmla="min f21 f20"/>
              <a:gd name="f25" fmla="*/ f22 1 f19"/>
              <a:gd name="f26" fmla="*/ f23 1 f19"/>
              <a:gd name="f27" fmla="val f25"/>
              <a:gd name="f28" fmla="val f26"/>
              <a:gd name="f29" fmla="*/ f14 f24 1"/>
              <a:gd name="f30" fmla="+- f28 0 f14"/>
              <a:gd name="f31" fmla="+- f27 0 f14"/>
              <a:gd name="f32" fmla="*/ f27 f24 1"/>
              <a:gd name="f33" fmla="*/ f28 f24 1"/>
              <a:gd name="f34" fmla="min f31 f30"/>
              <a:gd name="f35" fmla="*/ f34 f15 1"/>
              <a:gd name="f36" fmla="*/ f34 f16 1"/>
              <a:gd name="f37" fmla="*/ f35 1 100000"/>
              <a:gd name="f38" fmla="*/ f36 1 100000"/>
              <a:gd name="f39" fmla="+- f28 0 f37"/>
              <a:gd name="f40" fmla="+- f27 0 f38"/>
              <a:gd name="f41" fmla="*/ f37 29289 1"/>
              <a:gd name="f42" fmla="*/ f38 29289 1"/>
              <a:gd name="f43" fmla="*/ f37 f24 1"/>
              <a:gd name="f44" fmla="*/ f38 f24 1"/>
              <a:gd name="f45" fmla="*/ f41 1 100000"/>
              <a:gd name="f46" fmla="*/ f42 1 100000"/>
              <a:gd name="f47" fmla="*/ f40 f24 1"/>
              <a:gd name="f48" fmla="*/ f39 f24 1"/>
              <a:gd name="f49" fmla="+- f45 0 f46"/>
              <a:gd name="f50" fmla="?: f49 f45 f46"/>
              <a:gd name="f51" fmla="+- f27 0 f50"/>
              <a:gd name="f52" fmla="+- f28 0 f50"/>
              <a:gd name="f53" fmla="*/ f50 f24 1"/>
              <a:gd name="f54" fmla="*/ f51 f24 1"/>
              <a:gd name="f55" fmla="*/ f52 f2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3" t="f53" r="f54" b="f55"/>
            <a:pathLst>
              <a:path>
                <a:moveTo>
                  <a:pt x="f43" y="f29"/>
                </a:moveTo>
                <a:lnTo>
                  <a:pt x="f47" y="f29"/>
                </a:lnTo>
                <a:arcTo wR="f44" hR="f44" stAng="f4" swAng="f3"/>
                <a:lnTo>
                  <a:pt x="f32" y="f48"/>
                </a:lnTo>
                <a:arcTo wR="f43" hR="f43" stAng="f8" swAng="f3"/>
                <a:lnTo>
                  <a:pt x="f44" y="f33"/>
                </a:lnTo>
                <a:arcTo wR="f44" hR="f44" stAng="f3" swAng="f3"/>
                <a:lnTo>
                  <a:pt x="f29" y="f43"/>
                </a:lnTo>
                <a:arcTo wR="f43" hR="f43" stAng="f2" swAng="f3"/>
                <a:close/>
              </a:path>
            </a:pathLst>
          </a:custGeom>
          <a:noFill/>
          <a:ln w="38103" cap="flat">
            <a:solidFill>
              <a:srgbClr val="00A188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9AD86CED-9A73-450C-A71B-47B526E2A868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1044573" y="2503490"/>
            <a:ext cx="9231316" cy="92550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spcAft>
                <a:spcPts val="0"/>
              </a:spcAft>
              <a:buNone/>
              <a:tabLst/>
              <a:defRPr lang="en-US" sz="3200" b="1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84B16E31-4CE8-4D5F-8E29-D7D65EF70AA2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1044573" y="3662309"/>
            <a:ext cx="9231316" cy="92550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spcAft>
                <a:spcPts val="0"/>
              </a:spcAft>
              <a:buNone/>
              <a:tabLst/>
              <a:defRPr lang="en-US" sz="2400" b="1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156F0A68-F520-4BB3-B9B5-8E2472B72995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1044573" y="4821128"/>
            <a:ext cx="9231316" cy="92550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spcAft>
                <a:spcPts val="0"/>
              </a:spcAft>
              <a:buNone/>
              <a:tabLst/>
              <a:defRPr lang="en-US" sz="1800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2E6E337-E03E-45FD-8D8C-328F4299B3A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291513" y="598951"/>
            <a:ext cx="1314306" cy="1227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9865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4C83D81-04CB-4893-9BFB-986BF0E265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3537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8C0FCC9-C3AF-4E08-A905-07A58A845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1446163" cy="844839"/>
          </a:xfrm>
        </p:spPr>
        <p:txBody>
          <a:bodyPr anchor="t" anchorCtr="0">
            <a:normAutofit/>
          </a:bodyPr>
          <a:lstStyle>
            <a:lvl1pPr>
              <a:defRPr lang="en-GB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FDBA4-4D5B-4377-BB63-5EFB26E87BF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59999" y="1440000"/>
            <a:ext cx="11446163" cy="435133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1200"/>
              </a:spcAft>
              <a:buNone/>
              <a:defRPr lang="en-US" sz="21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spcBef>
                <a:spcPts val="0"/>
              </a:spcBef>
              <a:spcAft>
                <a:spcPts val="600"/>
              </a:spcAft>
              <a:buNone/>
              <a:defRPr lang="en-US" sz="16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-228600"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0800" indent="-228600">
              <a:defRPr lang="en-GB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dirty="0"/>
              <a:t>Heading 1</a:t>
            </a:r>
          </a:p>
          <a:p>
            <a:pPr marL="0" lvl="1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dirty="0"/>
              <a:t>Heading 2</a:t>
            </a:r>
          </a:p>
          <a:p>
            <a:pPr marL="0" lvl="2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dirty="0"/>
              <a:t>Body copy</a:t>
            </a:r>
          </a:p>
          <a:p>
            <a:pPr marL="0" lvl="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dirty="0"/>
              <a:t>Bullet</a:t>
            </a:r>
          </a:p>
          <a:p>
            <a:pPr marL="460800" lvl="4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dirty="0"/>
              <a:t>Bullet sub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E29FC-0AE3-49EE-B903-BD5846EC9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D3C58E4-84A1-4EE7-BED2-A7D78CB71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38" y="6451621"/>
            <a:ext cx="3867950" cy="25372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F60EB-FBD0-41A4-B8B2-4945FC5CC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4ADC-FBC0-4698-B0EC-1AD4A4060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541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0FCC9-C3AF-4E08-A905-07A58A845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1446163" cy="844839"/>
          </a:xfrm>
        </p:spPr>
        <p:txBody>
          <a:bodyPr anchor="t" anchorCtr="0">
            <a:normAutofit/>
          </a:bodyPr>
          <a:lstStyle>
            <a:lvl1pPr>
              <a:defRPr lang="en-GB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FDBA4-4D5B-4377-BB63-5EFB26E87BF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59999" y="1440000"/>
            <a:ext cx="11446163" cy="435133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1200"/>
              </a:spcAft>
              <a:buNone/>
              <a:defRPr lang="en-US" sz="21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spcBef>
                <a:spcPts val="0"/>
              </a:spcBef>
              <a:spcAft>
                <a:spcPts val="600"/>
              </a:spcAft>
              <a:buNone/>
              <a:defRPr lang="en-US" sz="16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-228600"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0800" indent="-228600">
              <a:defRPr lang="en-GB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dirty="0"/>
              <a:t>Heading 1</a:t>
            </a:r>
          </a:p>
          <a:p>
            <a:pPr marL="0" lvl="1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dirty="0"/>
              <a:t>Heading 2</a:t>
            </a:r>
          </a:p>
          <a:p>
            <a:pPr marL="0" lvl="2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dirty="0"/>
              <a:t>Body copy</a:t>
            </a:r>
          </a:p>
          <a:p>
            <a:pPr marL="0" lvl="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dirty="0"/>
              <a:t>Bullet</a:t>
            </a:r>
          </a:p>
          <a:p>
            <a:pPr marL="460800" lvl="4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dirty="0"/>
              <a:t>Bullet sub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E29FC-0AE3-49EE-B903-BD5846EC9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F60EB-FBD0-41A4-B8B2-4945FC5CC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4ADC-FBC0-4698-B0EC-1AD4A4060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82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A56A6B2-45CE-47D3-ADDB-BD31EA1119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83535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ED93AC6-2F50-4B91-B6DD-840E6B04BB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2587192"/>
            <a:ext cx="10515600" cy="590931"/>
          </a:xfrm>
        </p:spPr>
        <p:txBody>
          <a:bodyPr anchor="t" anchorCtr="0">
            <a:spAutoFit/>
          </a:bodyPr>
          <a:lstStyle>
            <a:lvl1pPr>
              <a:defRPr sz="3600" b="1"/>
            </a:lvl1pPr>
          </a:lstStyle>
          <a:p>
            <a:r>
              <a:rPr lang="en-US" dirty="0"/>
              <a:t>Section heading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A3EC35-1DF4-42E8-843A-F1C2835A221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3789940"/>
            <a:ext cx="10515600" cy="369332"/>
          </a:xfrm>
        </p:spPr>
        <p:txBody>
          <a:bodyPr>
            <a:sp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Sub-heading</a:t>
            </a:r>
          </a:p>
        </p:txBody>
      </p:sp>
    </p:spTree>
    <p:extLst>
      <p:ext uri="{BB962C8B-B14F-4D97-AF65-F5344CB8AC3E}">
        <p14:creationId xmlns:p14="http://schemas.microsoft.com/office/powerpoint/2010/main" val="1967786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041E873-0E11-44B1-8E1D-3939D1CB99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3537" cy="6857999"/>
          </a:xfrm>
          <a:prstGeom prst="rect">
            <a:avLst/>
          </a:prstGeom>
        </p:spPr>
      </p:pic>
      <p:sp>
        <p:nvSpPr>
          <p:cNvPr id="10" name="AutoShape 3">
            <a:extLst>
              <a:ext uri="{FF2B5EF4-FFF2-40B4-BE49-F238E27FC236}">
                <a16:creationId xmlns:a16="http://schemas.microsoft.com/office/drawing/2014/main" id="{4FAAD646-2462-41CA-AE4B-76753CEDFF52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0" y="0"/>
            <a:ext cx="121507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A3EC35-1DF4-42E8-843A-F1C2835A221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08626" y="901414"/>
            <a:ext cx="10405919" cy="563231"/>
          </a:xfrm>
        </p:spPr>
        <p:txBody>
          <a:bodyPr>
            <a:spAutoFit/>
          </a:bodyPr>
          <a:lstStyle>
            <a:lvl1pPr marL="0" indent="0">
              <a:buNone/>
              <a:defRPr sz="3400" b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Large text page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9CF87-BF69-4238-8BAD-CEB980FB9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01D87-EBA9-4116-8E30-46E256527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4ADC-FBC0-4698-B0EC-1AD4A4060383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: Diagonal Corners Rounded 8">
            <a:extLst>
              <a:ext uri="{FF2B5EF4-FFF2-40B4-BE49-F238E27FC236}">
                <a16:creationId xmlns:a16="http://schemas.microsoft.com/office/drawing/2014/main" id="{9C8A0FD4-F699-4BB5-A3C8-3A511F41233C}"/>
              </a:ext>
            </a:extLst>
          </p:cNvPr>
          <p:cNvSpPr/>
          <p:nvPr userDrawn="1"/>
        </p:nvSpPr>
        <p:spPr>
          <a:xfrm flipH="1">
            <a:off x="543561" y="553338"/>
            <a:ext cx="11095443" cy="5390262"/>
          </a:xfrm>
          <a:prstGeom prst="round2DiagRect">
            <a:avLst/>
          </a:prstGeom>
          <a:noFill/>
          <a:ln w="2286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4271249-A6E6-4E1D-BF38-9B55039C067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38" y="6451621"/>
            <a:ext cx="3867950" cy="253721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17039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CCFA8AA-1F36-4E3C-977C-A7C918EE02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3537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982F404-A628-4163-A67A-017625A1F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CC20F-2520-4988-AFE4-EBE97F23EF9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60000" y="1440000"/>
            <a:ext cx="5580000" cy="4711418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/>
            </a:lvl1pPr>
            <a:lvl2pPr>
              <a:defRPr lang="en-US" sz="16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lvl3pPr>
            <a:lvl4pPr marL="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4pPr>
            <a:lvl5pPr marL="460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dirty="0"/>
              <a:t>Heading 1</a:t>
            </a:r>
          </a:p>
          <a:p>
            <a:pPr marL="0" lvl="1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dirty="0"/>
              <a:t>Heading 2</a:t>
            </a:r>
          </a:p>
          <a:p>
            <a:pPr marL="0" lvl="2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dirty="0"/>
              <a:t>Body copy</a:t>
            </a:r>
          </a:p>
          <a:p>
            <a:pPr marL="0" lvl="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dirty="0"/>
              <a:t>Bullet</a:t>
            </a:r>
          </a:p>
          <a:p>
            <a:pPr marL="460800" lvl="4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dirty="0"/>
              <a:t>Bullet sub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BA3220-04BF-4C22-9F1D-EA71CB2E4D1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24072" y="1440000"/>
            <a:ext cx="5580000" cy="4711418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/>
            </a:lvl1pPr>
            <a:lvl2pPr>
              <a:defRPr lang="en-US" sz="16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lvl3pPr>
            <a:lvl4pPr marL="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4pPr>
            <a:lvl5pPr marL="460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dirty="0"/>
              <a:t>Heading 1</a:t>
            </a:r>
          </a:p>
          <a:p>
            <a:pPr marL="0" lvl="1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dirty="0"/>
              <a:t>Heading 2</a:t>
            </a:r>
          </a:p>
          <a:p>
            <a:pPr marL="0" lvl="2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dirty="0"/>
              <a:t>Body copy</a:t>
            </a:r>
          </a:p>
          <a:p>
            <a:pPr marL="0" lvl="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dirty="0"/>
              <a:t>Bullet</a:t>
            </a:r>
          </a:p>
          <a:p>
            <a:pPr marL="460800" lvl="4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dirty="0"/>
              <a:t>Bullet sub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9C2192-61D5-4EB8-AAF7-C62287CE3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E3B638-8AEF-4744-AF26-A06733AEB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4ADC-FBC0-4698-B0EC-1AD4A4060383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CB9B26A-6FAE-4CD8-BB5B-6DDE25F439E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38" y="6451621"/>
            <a:ext cx="3867950" cy="253721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113154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3238306-4959-4D7E-824A-5FCB2D3855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3537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F56CF47-9317-4BCB-B768-6FAFA244E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1444072" cy="90443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EE0031-2A64-4B9F-9549-581805ECA5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8514" y="1440000"/>
            <a:ext cx="5580000" cy="82391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0C07EE-CCB7-404E-8CA0-28E7EADD435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68514" y="1980000"/>
            <a:ext cx="5580000" cy="3968218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/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lvl3pPr>
            <a:lvl4pPr marL="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4pPr>
            <a:lvl5pPr marL="460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dirty="0"/>
              <a:t>Heading 1</a:t>
            </a:r>
          </a:p>
          <a:p>
            <a:pPr marL="0" lvl="1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dirty="0"/>
              <a:t>Heading 2</a:t>
            </a:r>
          </a:p>
          <a:p>
            <a:pPr marL="0" lvl="2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dirty="0"/>
              <a:t>Body copy</a:t>
            </a:r>
          </a:p>
          <a:p>
            <a:pPr marL="0" lvl="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dirty="0"/>
              <a:t>Bullet</a:t>
            </a:r>
          </a:p>
          <a:p>
            <a:pPr marL="460800" lvl="4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dirty="0"/>
              <a:t>Bullet sub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4D9511-94F7-4D8A-B308-9F45F8C310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24072" y="1440000"/>
            <a:ext cx="5580000" cy="82391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4B37DB-BE92-439C-B307-B67909DBB68B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224072" y="1980000"/>
            <a:ext cx="5580000" cy="3968218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/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lvl3pPr>
            <a:lvl4pPr marL="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4pPr>
            <a:lvl5pPr marL="460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dirty="0"/>
              <a:t>Heading 1</a:t>
            </a:r>
          </a:p>
          <a:p>
            <a:pPr marL="0" lvl="1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dirty="0"/>
              <a:t>Heading 2</a:t>
            </a:r>
          </a:p>
          <a:p>
            <a:pPr marL="0" lvl="2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dirty="0"/>
              <a:t>Body copy</a:t>
            </a:r>
          </a:p>
          <a:p>
            <a:pPr marL="0" lvl="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dirty="0"/>
              <a:t>Bullet</a:t>
            </a:r>
          </a:p>
          <a:p>
            <a:pPr marL="460800" lvl="4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dirty="0"/>
              <a:t>Bullet sub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22FB8E-C592-4C15-8B2B-5B8ADAC8C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C3D43E-BF05-4A08-83EC-42885B455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4ADC-FBC0-4698-B0EC-1AD4A4060383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BDEC63E-2A54-43A9-B167-8E8069CE003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38" y="6451621"/>
            <a:ext cx="3867950" cy="253721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773110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5ED54B9-F2A7-4FFF-9D77-5DA942986D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3537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62557C2-113E-4A34-8911-A50E353E9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FBCE85-97F0-4F9A-BD88-99ECA8B51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D4E44F-BFBB-4DDD-863B-D41AF6EB9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4ADC-FBC0-4698-B0EC-1AD4A4060383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4786D0-5809-43D2-B13B-E5FA451081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38" y="6451621"/>
            <a:ext cx="3867950" cy="253721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19583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0946B4A-3069-4ED3-99CC-607B68B7BC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3537" cy="6857999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83A5B5-FA1A-41C9-AE10-1940D02DA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0FA1E2-41C9-4717-9C40-A65437125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4ADC-FBC0-4698-B0EC-1AD4A4060383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ED1185A-5D30-4C4F-8D3F-9422ECD8DF1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38" y="6451621"/>
            <a:ext cx="3867950" cy="253721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118510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60B943-7FEE-4EBA-894D-1AFF2D304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1444072" cy="5355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1BCFDC-5D94-4F0B-82D3-04481417E0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9999" y="1440000"/>
            <a:ext cx="1144407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dirty="0"/>
              <a:t>Heading 1</a:t>
            </a:r>
          </a:p>
          <a:p>
            <a:pPr marL="0" lvl="1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dirty="0"/>
              <a:t>Heading 2</a:t>
            </a:r>
          </a:p>
          <a:p>
            <a:pPr marL="0" lvl="2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dirty="0"/>
              <a:t>Body copy</a:t>
            </a:r>
          </a:p>
          <a:p>
            <a:pPr marL="0" lvl="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dirty="0"/>
              <a:t>Bullet</a:t>
            </a:r>
          </a:p>
          <a:p>
            <a:pPr marL="460800" lvl="4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dirty="0"/>
              <a:t>Bullet sub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55446-D695-44BC-B721-FA7A3D3B3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445000" y="6356350"/>
            <a:ext cx="6380018" cy="365125"/>
          </a:xfrm>
          <a:prstGeom prst="rect">
            <a:avLst/>
          </a:prstGeom>
        </p:spPr>
        <p:txBody>
          <a:bodyPr vert="horz" lIns="91440" tIns="36000" rIns="91440" bIns="3600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0DA2C-4054-4870-AE04-3BEF0E4964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44381" y="6356350"/>
            <a:ext cx="759691" cy="365125"/>
          </a:xfrm>
          <a:prstGeom prst="rect">
            <a:avLst/>
          </a:prstGeom>
        </p:spPr>
        <p:txBody>
          <a:bodyPr vert="horz" lIns="91440" tIns="36000" rIns="91440" bIns="3600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44ADC-FBC0-4698-B0EC-1AD4A40603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7442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6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200" b="1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100" b="1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600" b="1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6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71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6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179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GB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nalysisfunction.civilservice.gov.uk/policy-store/data-visualisation-colours-in-charts/" TargetMode="External"/><Relationship Id="rId2" Type="http://schemas.openxmlformats.org/officeDocument/2006/relationships/hyperlink" Target="https://analysisfunction.civilservice.gov.uk/policy-store/data-visualisation-chart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cotgovanalysis.github.io/sgplot/index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best-practice-and-impact/afcharts/issues" TargetMode="External"/><Relationship Id="rId2" Type="http://schemas.openxmlformats.org/officeDocument/2006/relationships/hyperlink" Target="https://analysisfunction.civilservice.gov.uk/government-statistical-service-and-statistician-group/champion-networks/presentation-champion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best-practice-and-impact.github.io/afcharts/articles/cookbook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vidgohel.github.io/ggiraph/" TargetMode="External"/><Relationship Id="rId2" Type="http://schemas.openxmlformats.org/officeDocument/2006/relationships/hyperlink" Target="https://plotly.com/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070E482-A125-4833-B712-67EC9E72E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afcharts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9E4C3DD-0C15-4059-95FA-4122D45E2B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Olivia Box Power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B69CF3D-3ED7-4E40-8980-547EF27F078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04/09/2025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048D24A-612E-6D0D-05A7-AFD08838D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8240" y="2416446"/>
            <a:ext cx="3008359" cy="3479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832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A88E6-E61C-2F44-657B-E42DD6BBA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did we create </a:t>
            </a:r>
            <a:r>
              <a:rPr lang="en-GB" dirty="0" err="1"/>
              <a:t>afcharts</a:t>
            </a:r>
            <a:r>
              <a:rPr lang="en-GB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E39C6-60D8-E1DD-E5A4-ABDB6741E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The government analysis function produces a lot of guidance for </a:t>
            </a:r>
            <a:r>
              <a:rPr lang="en-GB" b="0" dirty="0">
                <a:hlinkClick r:id="rId2"/>
              </a:rPr>
              <a:t>data visualisation</a:t>
            </a:r>
            <a:r>
              <a:rPr lang="en-GB" b="0" dirty="0"/>
              <a:t>, including recommended categorical and sequential </a:t>
            </a:r>
            <a:r>
              <a:rPr lang="en-GB" b="0" dirty="0">
                <a:hlinkClick r:id="rId3"/>
              </a:rPr>
              <a:t>colour palettes</a:t>
            </a:r>
            <a:r>
              <a:rPr lang="en-GB" b="0" dirty="0"/>
              <a:t>.</a:t>
            </a:r>
          </a:p>
          <a:p>
            <a:endParaRPr lang="en-GB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We wanted an easy way for analysts to apply this guidance when using code to produce charts.</a:t>
            </a:r>
          </a:p>
          <a:p>
            <a:endParaRPr lang="en-GB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The ggplot2 R package is a popular (and free) choice for producing static data visualisations.</a:t>
            </a:r>
          </a:p>
          <a:p>
            <a:endParaRPr lang="en-GB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If you don’t have time to write a package yourself, steal someone else’s! An analyst in the Scottish Government produced an R package called </a:t>
            </a:r>
            <a:r>
              <a:rPr lang="en-GB" b="0" dirty="0" err="1">
                <a:hlinkClick r:id="rId4"/>
              </a:rPr>
              <a:t>sgplot</a:t>
            </a:r>
            <a:r>
              <a:rPr lang="en-GB" b="0" dirty="0"/>
              <a:t>, which largely follows the analysis function data visualisation guidance. We then modified this package (with permission!) to create </a:t>
            </a:r>
            <a:r>
              <a:rPr lang="en-GB" b="0" dirty="0" err="1"/>
              <a:t>afcharts</a:t>
            </a:r>
            <a:r>
              <a:rPr lang="en-GB" b="0" dirty="0"/>
              <a:t>, branded for the analysis function. </a:t>
            </a:r>
          </a:p>
        </p:txBody>
      </p:sp>
    </p:spTree>
    <p:extLst>
      <p:ext uri="{BB962C8B-B14F-4D97-AF65-F5344CB8AC3E}">
        <p14:creationId xmlns:p14="http://schemas.microsoft.com/office/powerpoint/2010/main" val="1162017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C778-5AEB-2FC7-0DB7-6C801A19C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do we work on </a:t>
            </a:r>
            <a:r>
              <a:rPr lang="en-GB" dirty="0" err="1"/>
              <a:t>afcharts</a:t>
            </a:r>
            <a:r>
              <a:rPr lang="en-GB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BB3EF1-6008-B6C7-B127-36949B94A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err="1"/>
              <a:t>afcharts</a:t>
            </a:r>
            <a:r>
              <a:rPr lang="en-GB" b="0" dirty="0"/>
              <a:t> is maintained and developed by the data visualisation tools subgroup of the GSS (Government Statistical Service) </a:t>
            </a:r>
            <a:r>
              <a:rPr lang="en-GB" b="0" dirty="0">
                <a:hlinkClick r:id="rId2"/>
              </a:rPr>
              <a:t>Presentation Champions network</a:t>
            </a:r>
            <a:r>
              <a:rPr lang="en-GB" b="0" dirty="0"/>
              <a:t>. We have members from across different government departments (DHSC, ONS, UKHSA, OFQUAL, Welsh Government, OFSTED…)</a:t>
            </a:r>
          </a:p>
          <a:p>
            <a:endParaRPr lang="en-GB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Any government analyst is welcome to join the group (although R package development  experience is beneficial).</a:t>
            </a:r>
          </a:p>
          <a:p>
            <a:endParaRPr lang="en-GB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We encourage users of the package to submit issues, suggestions and queries on </a:t>
            </a:r>
            <a:r>
              <a:rPr lang="en-GB" b="0" dirty="0" err="1">
                <a:hlinkClick r:id="rId3"/>
              </a:rPr>
              <a:t>github</a:t>
            </a:r>
            <a:r>
              <a:rPr lang="en-GB" b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4218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07981-7FF3-AD55-7191-D1880F4A9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DEMO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695A7-D243-5D56-4944-04245AE34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0213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A5570-1F1D-4F52-14A3-148A91B97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err="1">
                <a:hlinkClick r:id="rId2"/>
              </a:rPr>
              <a:t>afcharts</a:t>
            </a:r>
            <a:r>
              <a:rPr lang="en-GB" dirty="0">
                <a:hlinkClick r:id="rId2"/>
              </a:rPr>
              <a:t> cookbook</a:t>
            </a:r>
            <a:br>
              <a:rPr lang="en-GB" dirty="0"/>
            </a:br>
            <a:endParaRPr lang="en-GB" dirty="0"/>
          </a:p>
        </p:txBody>
      </p:sp>
      <p:pic>
        <p:nvPicPr>
          <p:cNvPr id="5" name="Content Placeholder 4" descr="A screenshot of the afchart website cookbook page">
            <a:extLst>
              <a:ext uri="{FF2B5EF4-FFF2-40B4-BE49-F238E27FC236}">
                <a16:creationId xmlns:a16="http://schemas.microsoft.com/office/drawing/2014/main" id="{7A047E3F-322D-437B-4D49-0E1D3843B3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88117" y="1439863"/>
            <a:ext cx="8990366" cy="4351337"/>
          </a:xfrm>
        </p:spPr>
      </p:pic>
    </p:spTree>
    <p:extLst>
      <p:ext uri="{BB962C8B-B14F-4D97-AF65-F5344CB8AC3E}">
        <p14:creationId xmlns:p14="http://schemas.microsoft.com/office/powerpoint/2010/main" val="4241479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8ED5E-3289-DD3C-892F-559B710DA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Future package developments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8C588-EFC6-3F59-5126-907664A9D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Increase the number of colour palettes in the package (Red-Amber-Green, Diverging).</a:t>
            </a:r>
          </a:p>
          <a:p>
            <a:endParaRPr lang="en-GB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Provide support for interactive charts (using R packages </a:t>
            </a:r>
            <a:r>
              <a:rPr lang="en-GB" b="0" dirty="0" err="1">
                <a:hlinkClick r:id="rId2"/>
              </a:rPr>
              <a:t>plotly</a:t>
            </a:r>
            <a:r>
              <a:rPr lang="en-GB" b="0" dirty="0"/>
              <a:t> or </a:t>
            </a:r>
            <a:r>
              <a:rPr lang="en-GB" b="0" dirty="0" err="1">
                <a:hlinkClick r:id="rId3"/>
              </a:rPr>
              <a:t>ggiraph</a:t>
            </a:r>
            <a:r>
              <a:rPr lang="en-GB" b="0" dirty="0"/>
              <a:t>?)</a:t>
            </a:r>
          </a:p>
          <a:p>
            <a:endParaRPr lang="en-GB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Provide support for producing choropleth maps.</a:t>
            </a:r>
          </a:p>
        </p:txBody>
      </p:sp>
    </p:spTree>
    <p:extLst>
      <p:ext uri="{BB962C8B-B14F-4D97-AF65-F5344CB8AC3E}">
        <p14:creationId xmlns:p14="http://schemas.microsoft.com/office/powerpoint/2010/main" val="2807633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HSC">
      <a:dk1>
        <a:sysClr val="windowText" lastClr="000000"/>
      </a:dk1>
      <a:lt1>
        <a:sysClr val="window" lastClr="FFFFFF"/>
      </a:lt1>
      <a:dk2>
        <a:srgbClr val="616265"/>
      </a:dk2>
      <a:lt2>
        <a:srgbClr val="E0E0E1"/>
      </a:lt2>
      <a:accent1>
        <a:srgbClr val="01A188"/>
      </a:accent1>
      <a:accent2>
        <a:srgbClr val="0063BE"/>
      </a:accent2>
      <a:accent3>
        <a:srgbClr val="E57200"/>
      </a:accent3>
      <a:accent4>
        <a:srgbClr val="512698"/>
      </a:accent4>
      <a:accent5>
        <a:srgbClr val="34B6E4"/>
      </a:accent5>
      <a:accent6>
        <a:srgbClr val="CC092F"/>
      </a:accent6>
      <a:hlink>
        <a:srgbClr val="0063BE"/>
      </a:hlink>
      <a:folHlink>
        <a:srgbClr val="5126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HID-PPT-template.potx" id="{60B0BDE3-5DA8-4B38-96F9-2AE09EC7379B}" vid="{28E90486-4A67-4923-9618-41881C0A3A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BCC7C48920D647A5323463DF795879" ma:contentTypeVersion="6" ma:contentTypeDescription="Create a new document." ma:contentTypeScope="" ma:versionID="3d1d5b6b41500e861b5c6e7b90272cc3">
  <xsd:schema xmlns:xsd="http://www.w3.org/2001/XMLSchema" xmlns:xs="http://www.w3.org/2001/XMLSchema" xmlns:p="http://schemas.microsoft.com/office/2006/metadata/properties" xmlns:ns2="a192aff9-2130-472e-84bd-9739eb4c6e3c" xmlns:ns3="ad31f663-8832-4103-8704-5ff42d5894e4" targetNamespace="http://schemas.microsoft.com/office/2006/metadata/properties" ma:root="true" ma:fieldsID="0de971aa985ce9f15c2f52e01acbe8f3" ns2:_="" ns3:_="">
    <xsd:import namespace="a192aff9-2130-472e-84bd-9739eb4c6e3c"/>
    <xsd:import namespace="ad31f663-8832-4103-8704-5ff42d5894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2aff9-2130-472e-84bd-9739eb4c6e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31f663-8832-4103-8704-5ff42d5894e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6A1C6B-6B3D-4FF2-99D4-1AB720C77E7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01C5A01-8D1F-460C-913A-E8E8482453C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F035957-2EA0-4573-B6CC-6A87CD9F5F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92aff9-2130-472e-84bd-9739eb4c6e3c"/>
    <ds:schemaRef ds:uri="ad31f663-8832-4103-8704-5ff42d5894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OHID-PPT-template</Template>
  <TotalTime>264</TotalTime>
  <Words>253</Words>
  <Application>Microsoft Office PowerPoint</Application>
  <PresentationFormat>Widescreen</PresentationFormat>
  <Paragraphs>26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afcharts</vt:lpstr>
      <vt:lpstr>Why did we create afcharts?</vt:lpstr>
      <vt:lpstr>How do we work on afcharts?</vt:lpstr>
      <vt:lpstr>DEMO</vt:lpstr>
      <vt:lpstr>afcharts cookbook </vt:lpstr>
      <vt:lpstr>Future package developments</vt:lpstr>
    </vt:vector>
  </TitlesOfParts>
  <Company>Department of Health and Social 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>[Add Subject]</dc:subject>
  <dc:creator>Box Power, Olivia</dc:creator>
  <cp:keywords>[Add keywords]; DHSC; PowerPoint Presentation;</cp:keywords>
  <cp:lastModifiedBy>Box Power, Olivia</cp:lastModifiedBy>
  <cp:revision>2</cp:revision>
  <dcterms:created xsi:type="dcterms:W3CDTF">2025-08-01T09:06:53Z</dcterms:created>
  <dcterms:modified xsi:type="dcterms:W3CDTF">2025-08-20T09:57:14Z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0x010100C6BCC7C48920D647A5323463DF795879</vt:lpwstr>
  </property>
</Properties>
</file>