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3" r:id="rId3"/>
  </p:sldMasterIdLst>
  <p:notesMasterIdLst>
    <p:notesMasterId r:id="rId17"/>
  </p:notesMasterIdLst>
  <p:sldIdLst>
    <p:sldId id="257" r:id="rId4"/>
    <p:sldId id="258" r:id="rId5"/>
    <p:sldId id="278" r:id="rId6"/>
    <p:sldId id="396" r:id="rId7"/>
    <p:sldId id="395" r:id="rId8"/>
    <p:sldId id="279" r:id="rId9"/>
    <p:sldId id="303" r:id="rId10"/>
    <p:sldId id="321" r:id="rId11"/>
    <p:sldId id="322" r:id="rId12"/>
    <p:sldId id="324" r:id="rId13"/>
    <p:sldId id="323" r:id="rId14"/>
    <p:sldId id="325" r:id="rId15"/>
    <p:sldId id="3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2036A0-AF59-22B2-3881-9ED7A6BF3829}" name="Griffiths, Clare" initials="CG" userId="S::Clare.Griffiths@dhsc.gov.uk::29bc926d-d7b0-45bc-93ee-19293e132cdc" providerId="AD"/>
  <p188:author id="{42D1BCF4-362E-3B47-7554-997AF27FF6EC}" name="Dunn, Sam" initials="SD" userId="S::Sam.Dunn@dhsc.gov.uk::6102fa29-05c5-492a-a317-c45e9a4518c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1B615-0B6C-477A-B59D-ED11C83EA4D0}" v="2" dt="2025-08-21T12:27:47.570"/>
    <p1510:client id="{D6CC4919-0B99-49BA-9BDD-973BD02B28DE}" v="25" dt="2025-08-21T14:41:44.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ths, Clare" userId="29bc926d-d7b0-45bc-93ee-19293e132cdc" providerId="ADAL" clId="{D6CC4919-0B99-49BA-9BDD-973BD02B28DE}"/>
    <pc:docChg chg="custSel addSld modSld">
      <pc:chgData name="Griffiths, Clare" userId="29bc926d-d7b0-45bc-93ee-19293e132cdc" providerId="ADAL" clId="{D6CC4919-0B99-49BA-9BDD-973BD02B28DE}" dt="2025-08-22T09:05:02.862" v="349" actId="20577"/>
      <pc:docMkLst>
        <pc:docMk/>
      </pc:docMkLst>
      <pc:sldChg chg="modSp mod modCm">
        <pc:chgData name="Griffiths, Clare" userId="29bc926d-d7b0-45bc-93ee-19293e132cdc" providerId="ADAL" clId="{D6CC4919-0B99-49BA-9BDD-973BD02B28DE}" dt="2025-08-21T12:28:40.181" v="84" actId="20577"/>
        <pc:sldMkLst>
          <pc:docMk/>
          <pc:sldMk cId="1162017800" sldId="258"/>
        </pc:sldMkLst>
        <pc:spChg chg="mod">
          <ac:chgData name="Griffiths, Clare" userId="29bc926d-d7b0-45bc-93ee-19293e132cdc" providerId="ADAL" clId="{D6CC4919-0B99-49BA-9BDD-973BD02B28DE}" dt="2025-08-21T12:28:40.181" v="84" actId="20577"/>
          <ac:spMkLst>
            <pc:docMk/>
            <pc:sldMk cId="1162017800" sldId="258"/>
            <ac:spMk id="3" creationId="{C60E39C6-60D8-E1DD-E5A4-ABDB6741E1FC}"/>
          </ac:spMkLst>
        </pc:spChg>
        <pc:extLst>
          <p:ext xmlns:p="http://schemas.openxmlformats.org/presentationml/2006/main" uri="{D6D511B9-2390-475A-947B-AFAB55BFBCF1}">
            <pc226:cmChg xmlns:pc226="http://schemas.microsoft.com/office/powerpoint/2022/06/main/command" chg="mod">
              <pc226:chgData name="Griffiths, Clare" userId="29bc926d-d7b0-45bc-93ee-19293e132cdc" providerId="ADAL" clId="{D6CC4919-0B99-49BA-9BDD-973BD02B28DE}" dt="2025-08-21T12:28:40.181" v="84" actId="20577"/>
              <pc2:cmMkLst xmlns:pc2="http://schemas.microsoft.com/office/powerpoint/2019/9/main/command">
                <pc:docMk/>
                <pc:sldMk cId="1162017800" sldId="258"/>
                <pc2:cmMk id="{AD1730B2-446B-4F9A-AED9-DE88ACC625A3}"/>
              </pc2:cmMkLst>
            </pc226:cmChg>
          </p:ext>
        </pc:extLst>
      </pc:sldChg>
      <pc:sldChg chg="addSp delSp modSp add mod setBg delDesignElem modNotesTx">
        <pc:chgData name="Griffiths, Clare" userId="29bc926d-d7b0-45bc-93ee-19293e132cdc" providerId="ADAL" clId="{D6CC4919-0B99-49BA-9BDD-973BD02B28DE}" dt="2025-08-21T14:43:31.173" v="260" actId="1076"/>
        <pc:sldMkLst>
          <pc:docMk/>
          <pc:sldMk cId="4007531009" sldId="279"/>
        </pc:sldMkLst>
        <pc:spChg chg="add mod">
          <ac:chgData name="Griffiths, Clare" userId="29bc926d-d7b0-45bc-93ee-19293e132cdc" providerId="ADAL" clId="{D6CC4919-0B99-49BA-9BDD-973BD02B28DE}" dt="2025-08-21T14:43:31.173" v="260" actId="1076"/>
          <ac:spMkLst>
            <pc:docMk/>
            <pc:sldMk cId="4007531009" sldId="279"/>
            <ac:spMk id="2" creationId="{95F54403-BED8-9A33-8E54-57041EE90ABD}"/>
          </ac:spMkLst>
        </pc:spChg>
        <pc:spChg chg="mod">
          <ac:chgData name="Griffiths, Clare" userId="29bc926d-d7b0-45bc-93ee-19293e132cdc" providerId="ADAL" clId="{D6CC4919-0B99-49BA-9BDD-973BD02B28DE}" dt="2025-08-21T14:41:23.850" v="108" actId="20577"/>
          <ac:spMkLst>
            <pc:docMk/>
            <pc:sldMk cId="4007531009" sldId="279"/>
            <ac:spMk id="5" creationId="{7D1651CC-2332-0CA3-4E23-C8F6EF6BA431}"/>
          </ac:spMkLst>
        </pc:spChg>
        <pc:spChg chg="del">
          <ac:chgData name="Griffiths, Clare" userId="29bc926d-d7b0-45bc-93ee-19293e132cdc" providerId="ADAL" clId="{D6CC4919-0B99-49BA-9BDD-973BD02B28DE}" dt="2025-08-21T14:41:11.465" v="97"/>
          <ac:spMkLst>
            <pc:docMk/>
            <pc:sldMk cId="4007531009" sldId="279"/>
            <ac:spMk id="10" creationId="{CD333CBE-B699-4E3B-9F45-C045F773434F}"/>
          </ac:spMkLst>
        </pc:spChg>
        <pc:spChg chg="del">
          <ac:chgData name="Griffiths, Clare" userId="29bc926d-d7b0-45bc-93ee-19293e132cdc" providerId="ADAL" clId="{D6CC4919-0B99-49BA-9BDD-973BD02B28DE}" dt="2025-08-21T14:41:11.465" v="97"/>
          <ac:spMkLst>
            <pc:docMk/>
            <pc:sldMk cId="4007531009" sldId="279"/>
            <ac:spMk id="12" creationId="{FFE50961-0F1B-484C-85BC-4BD16B9FF90E}"/>
          </ac:spMkLst>
        </pc:spChg>
      </pc:sldChg>
      <pc:sldChg chg="addSp modSp add mod">
        <pc:chgData name="Griffiths, Clare" userId="29bc926d-d7b0-45bc-93ee-19293e132cdc" providerId="ADAL" clId="{D6CC4919-0B99-49BA-9BDD-973BD02B28DE}" dt="2025-08-22T09:04:33.883" v="348" actId="1036"/>
        <pc:sldMkLst>
          <pc:docMk/>
          <pc:sldMk cId="743619605" sldId="303"/>
        </pc:sldMkLst>
        <pc:spChg chg="add mod">
          <ac:chgData name="Griffiths, Clare" userId="29bc926d-d7b0-45bc-93ee-19293e132cdc" providerId="ADAL" clId="{D6CC4919-0B99-49BA-9BDD-973BD02B28DE}" dt="2025-08-22T09:04:26.350" v="347" actId="14100"/>
          <ac:spMkLst>
            <pc:docMk/>
            <pc:sldMk cId="743619605" sldId="303"/>
            <ac:spMk id="5" creationId="{D7B8A718-3DCB-FE73-C334-58BCEB91CB76}"/>
          </ac:spMkLst>
        </pc:spChg>
        <pc:picChg chg="mod">
          <ac:chgData name="Griffiths, Clare" userId="29bc926d-d7b0-45bc-93ee-19293e132cdc" providerId="ADAL" clId="{D6CC4919-0B99-49BA-9BDD-973BD02B28DE}" dt="2025-08-22T09:04:33.883" v="348" actId="1036"/>
          <ac:picMkLst>
            <pc:docMk/>
            <pc:sldMk cId="743619605" sldId="303"/>
            <ac:picMk id="4" creationId="{6383DCF0-9609-A6C5-17D9-FCB468044D9F}"/>
          </ac:picMkLst>
        </pc:picChg>
      </pc:sldChg>
      <pc:sldChg chg="add">
        <pc:chgData name="Griffiths, Clare" userId="29bc926d-d7b0-45bc-93ee-19293e132cdc" providerId="ADAL" clId="{D6CC4919-0B99-49BA-9BDD-973BD02B28DE}" dt="2025-08-21T14:39:15.748" v="87"/>
        <pc:sldMkLst>
          <pc:docMk/>
          <pc:sldMk cId="784968817" sldId="321"/>
        </pc:sldMkLst>
      </pc:sldChg>
      <pc:sldChg chg="addSp modSp add mod">
        <pc:chgData name="Griffiths, Clare" userId="29bc926d-d7b0-45bc-93ee-19293e132cdc" providerId="ADAL" clId="{D6CC4919-0B99-49BA-9BDD-973BD02B28DE}" dt="2025-08-21T14:39:51.322" v="90" actId="1076"/>
        <pc:sldMkLst>
          <pc:docMk/>
          <pc:sldMk cId="16904127" sldId="322"/>
        </pc:sldMkLst>
        <pc:spChg chg="add mod">
          <ac:chgData name="Griffiths, Clare" userId="29bc926d-d7b0-45bc-93ee-19293e132cdc" providerId="ADAL" clId="{D6CC4919-0B99-49BA-9BDD-973BD02B28DE}" dt="2025-08-21T14:39:51.322" v="90" actId="1076"/>
          <ac:spMkLst>
            <pc:docMk/>
            <pc:sldMk cId="16904127" sldId="322"/>
            <ac:spMk id="5" creationId="{670AE794-CB74-F75B-1353-ACABB95567F4}"/>
          </ac:spMkLst>
        </pc:spChg>
      </pc:sldChg>
      <pc:sldChg chg="modSp add mod">
        <pc:chgData name="Griffiths, Clare" userId="29bc926d-d7b0-45bc-93ee-19293e132cdc" providerId="ADAL" clId="{D6CC4919-0B99-49BA-9BDD-973BD02B28DE}" dt="2025-08-22T09:05:02.862" v="349" actId="20577"/>
        <pc:sldMkLst>
          <pc:docMk/>
          <pc:sldMk cId="675029805" sldId="323"/>
        </pc:sldMkLst>
        <pc:spChg chg="mod">
          <ac:chgData name="Griffiths, Clare" userId="29bc926d-d7b0-45bc-93ee-19293e132cdc" providerId="ADAL" clId="{D6CC4919-0B99-49BA-9BDD-973BD02B28DE}" dt="2025-08-22T09:05:02.862" v="349" actId="20577"/>
          <ac:spMkLst>
            <pc:docMk/>
            <pc:sldMk cId="675029805" sldId="323"/>
            <ac:spMk id="3" creationId="{5DC03E5F-D484-6B7F-6D60-04DBDA349F21}"/>
          </ac:spMkLst>
        </pc:spChg>
      </pc:sldChg>
      <pc:sldChg chg="add">
        <pc:chgData name="Griffiths, Clare" userId="29bc926d-d7b0-45bc-93ee-19293e132cdc" providerId="ADAL" clId="{D6CC4919-0B99-49BA-9BDD-973BD02B28DE}" dt="2025-08-21T14:39:15.748" v="87"/>
        <pc:sldMkLst>
          <pc:docMk/>
          <pc:sldMk cId="624478420" sldId="324"/>
        </pc:sldMkLst>
      </pc:sldChg>
      <pc:sldChg chg="add">
        <pc:chgData name="Griffiths, Clare" userId="29bc926d-d7b0-45bc-93ee-19293e132cdc" providerId="ADAL" clId="{D6CC4919-0B99-49BA-9BDD-973BD02B28DE}" dt="2025-08-21T14:39:15.748" v="87"/>
        <pc:sldMkLst>
          <pc:docMk/>
          <pc:sldMk cId="1590285542" sldId="325"/>
        </pc:sldMkLst>
      </pc:sldChg>
      <pc:sldChg chg="addSp">
        <pc:chgData name="Griffiths, Clare" userId="29bc926d-d7b0-45bc-93ee-19293e132cdc" providerId="ADAL" clId="{D6CC4919-0B99-49BA-9BDD-973BD02B28DE}" dt="2025-08-21T14:40:51.030" v="95"/>
        <pc:sldMkLst>
          <pc:docMk/>
          <pc:sldMk cId="3770476621" sldId="395"/>
        </pc:sldMkLst>
        <pc:picChg chg="add">
          <ac:chgData name="Griffiths, Clare" userId="29bc926d-d7b0-45bc-93ee-19293e132cdc" providerId="ADAL" clId="{D6CC4919-0B99-49BA-9BDD-973BD02B28DE}" dt="2025-08-21T14:40:42.295" v="94"/>
          <ac:picMkLst>
            <pc:docMk/>
            <pc:sldMk cId="3770476621" sldId="395"/>
            <ac:picMk id="1026" creationId="{F03DA635-0407-CFD1-B539-C7ED1BA04BEC}"/>
          </ac:picMkLst>
        </pc:picChg>
        <pc:picChg chg="add">
          <ac:chgData name="Griffiths, Clare" userId="29bc926d-d7b0-45bc-93ee-19293e132cdc" providerId="ADAL" clId="{D6CC4919-0B99-49BA-9BDD-973BD02B28DE}" dt="2025-08-21T14:40:51.030" v="95"/>
          <ac:picMkLst>
            <pc:docMk/>
            <pc:sldMk cId="3770476621" sldId="395"/>
            <ac:picMk id="1028" creationId="{F8E583C3-B10C-0129-EDE7-2BA4D7E0B4BF}"/>
          </ac:picMkLst>
        </pc:picChg>
      </pc:sldChg>
      <pc:sldChg chg="modSp mod">
        <pc:chgData name="Griffiths, Clare" userId="29bc926d-d7b0-45bc-93ee-19293e132cdc" providerId="ADAL" clId="{D6CC4919-0B99-49BA-9BDD-973BD02B28DE}" dt="2025-08-21T14:45:06.111" v="344" actId="27636"/>
        <pc:sldMkLst>
          <pc:docMk/>
          <pc:sldMk cId="105894018" sldId="397"/>
        </pc:sldMkLst>
        <pc:spChg chg="mod">
          <ac:chgData name="Griffiths, Clare" userId="29bc926d-d7b0-45bc-93ee-19293e132cdc" providerId="ADAL" clId="{D6CC4919-0B99-49BA-9BDD-973BD02B28DE}" dt="2025-08-21T14:45:06.111" v="344" actId="27636"/>
          <ac:spMkLst>
            <pc:docMk/>
            <pc:sldMk cId="105894018" sldId="397"/>
            <ac:spMk id="2" creationId="{887E82AD-9534-CF56-2432-E22981DD64E1}"/>
          </ac:spMkLst>
        </pc:spChg>
        <pc:spChg chg="mod">
          <ac:chgData name="Griffiths, Clare" userId="29bc926d-d7b0-45bc-93ee-19293e132cdc" providerId="ADAL" clId="{D6CC4919-0B99-49BA-9BDD-973BD02B28DE}" dt="2025-08-21T14:45:00.313" v="333" actId="14100"/>
          <ac:spMkLst>
            <pc:docMk/>
            <pc:sldMk cId="105894018" sldId="397"/>
            <ac:spMk id="3" creationId="{76352F55-B0EE-74E0-869D-056C97E7BA0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epartmentfortransportuk.sharepoint.com/sites/StatsRoadFrei/Statistics%20Dissemination/Statistics%20Development%20and%20Dissemination/accessibility/ViCA/Scrums/Gam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[Games.xlsx]Sheet3!$C$2</c:f>
              <c:strCache>
                <c:ptCount val="1"/>
                <c:pt idx="0">
                  <c:v>number of trips per person in the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[Games.xlsx]Sheet3!$B$3:$B$10</c:f>
              <c:strCache>
                <c:ptCount val="5"/>
                <c:pt idx="0">
                  <c:v>Leisure</c:v>
                </c:pt>
                <c:pt idx="1">
                  <c:v>Shopping</c:v>
                </c:pt>
                <c:pt idx="2">
                  <c:v>Commuting</c:v>
                </c:pt>
                <c:pt idx="3">
                  <c:v>Education</c:v>
                </c:pt>
                <c:pt idx="4">
                  <c:v>Other including just walk</c:v>
                </c:pt>
              </c:strCache>
              <c:extLst/>
            </c:strRef>
          </c:cat>
          <c:val>
            <c:numRef>
              <c:f>[Games.xlsx]Sheet3!$C$3:$C$10</c:f>
              <c:numCache>
                <c:formatCode>General</c:formatCode>
                <c:ptCount val="5"/>
                <c:pt idx="0">
                  <c:v>221</c:v>
                </c:pt>
                <c:pt idx="1">
                  <c:v>151</c:v>
                </c:pt>
                <c:pt idx="2">
                  <c:v>119</c:v>
                </c:pt>
                <c:pt idx="3">
                  <c:v>118</c:v>
                </c:pt>
                <c:pt idx="4">
                  <c:v>92</c:v>
                </c:pt>
              </c:numCache>
              <c:extLst/>
            </c:numRef>
          </c:val>
          <c:extLst>
            <c:ext xmlns:c16="http://schemas.microsoft.com/office/drawing/2014/chart" uri="{C3380CC4-5D6E-409C-BE32-E72D297353CC}">
              <c16:uniqueId val="{00000000-67C9-4949-8DF6-7761402ACDF5}"/>
            </c:ext>
          </c:extLst>
        </c:ser>
        <c:dLbls>
          <c:dLblPos val="outEnd"/>
          <c:showLegendKey val="0"/>
          <c:showVal val="1"/>
          <c:showCatName val="0"/>
          <c:showSerName val="0"/>
          <c:showPercent val="0"/>
          <c:showBubbleSize val="0"/>
        </c:dLbls>
        <c:gapWidth val="49"/>
        <c:axId val="803374208"/>
        <c:axId val="803367368"/>
      </c:barChart>
      <c:catAx>
        <c:axId val="8033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3367368"/>
        <c:crosses val="autoZero"/>
        <c:auto val="1"/>
        <c:lblAlgn val="ctr"/>
        <c:lblOffset val="100"/>
        <c:noMultiLvlLbl val="0"/>
      </c:catAx>
      <c:valAx>
        <c:axId val="803367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337420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1C53A-8169-4B99-97A2-368EA1D00E16}" type="datetimeFigureOut">
              <a:rPr lang="en-GB" smtClean="0"/>
              <a:t>22/08/2025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78561-CB16-4E2F-9D67-95800B3B29B0}" type="slidenum">
              <a:rPr lang="en-GB" smtClean="0"/>
              <a:t>‹#›</a:t>
            </a:fld>
            <a:endParaRPr lang="en-GB"/>
          </a:p>
        </p:txBody>
      </p:sp>
    </p:spTree>
    <p:extLst>
      <p:ext uri="{BB962C8B-B14F-4D97-AF65-F5344CB8AC3E}">
        <p14:creationId xmlns:p14="http://schemas.microsoft.com/office/powerpoint/2010/main" val="63986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1</a:t>
            </a:fld>
            <a:endParaRPr lang="en-GB"/>
          </a:p>
        </p:txBody>
      </p:sp>
    </p:spTree>
    <p:extLst>
      <p:ext uri="{BB962C8B-B14F-4D97-AF65-F5344CB8AC3E}">
        <p14:creationId xmlns:p14="http://schemas.microsoft.com/office/powerpoint/2010/main" val="405995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give you a description, you have to draw what I am telling you and we’ll see how close you get!</a:t>
            </a:r>
          </a:p>
        </p:txBody>
      </p:sp>
      <p:sp>
        <p:nvSpPr>
          <p:cNvPr id="4" name="Slide Number Placeholder 3"/>
          <p:cNvSpPr>
            <a:spLocks noGrp="1"/>
          </p:cNvSpPr>
          <p:nvPr>
            <p:ph type="sldNum" sz="quarter" idx="5"/>
          </p:nvPr>
        </p:nvSpPr>
        <p:spPr/>
        <p:txBody>
          <a:bodyPr/>
          <a:lstStyle/>
          <a:p>
            <a:fld id="{7DA78561-CB16-4E2F-9D67-95800B3B29B0}" type="slidenum">
              <a:rPr lang="en-GB" smtClean="0"/>
              <a:t>6</a:t>
            </a:fld>
            <a:endParaRPr lang="en-GB"/>
          </a:p>
        </p:txBody>
      </p:sp>
    </p:spTree>
    <p:extLst>
      <p:ext uri="{BB962C8B-B14F-4D97-AF65-F5344CB8AC3E}">
        <p14:creationId xmlns:p14="http://schemas.microsoft.com/office/powerpoint/2010/main" val="242190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5DFC8-6855-43D1-9411-C8CB9ECDCC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6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5DFC8-6855-43D1-9411-C8CB9ECDCC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12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99AA-8FD4-7F00-F786-FDF720BF219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BE20EC-2813-0955-558E-9FA22FE9F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A97A591-1AD9-DEC2-9DCD-E0D2C90E8F80}"/>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5" name="Footer Placeholder 4">
            <a:extLst>
              <a:ext uri="{FF2B5EF4-FFF2-40B4-BE49-F238E27FC236}">
                <a16:creationId xmlns:a16="http://schemas.microsoft.com/office/drawing/2014/main" id="{73C7C9C1-B113-79F7-FB8D-B0707D4EA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A721D-8479-0F58-C1BB-F15F8A114AF3}"/>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194627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171E-31EA-839D-71C4-BC72EC6636A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5BBE604-249A-586D-3DCA-D2F33A5993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9B7F4A-0354-7ED7-1478-3014A56E1F08}"/>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5" name="Footer Placeholder 4">
            <a:extLst>
              <a:ext uri="{FF2B5EF4-FFF2-40B4-BE49-F238E27FC236}">
                <a16:creationId xmlns:a16="http://schemas.microsoft.com/office/drawing/2014/main" id="{4C37D9E2-A019-5817-9757-5B75C1479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853BDB-0729-CDC4-288F-C107916A2EFD}"/>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392171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DD7BD2-F904-0181-E806-90A341FE20B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BB17F85-F9C2-CB20-BA85-5D141BF9D6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ADAE62-830C-1CA8-016E-1D2D1F24440D}"/>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5" name="Footer Placeholder 4">
            <a:extLst>
              <a:ext uri="{FF2B5EF4-FFF2-40B4-BE49-F238E27FC236}">
                <a16:creationId xmlns:a16="http://schemas.microsoft.com/office/drawing/2014/main" id="{2F380464-9A4F-CD87-8DEF-53F0AB3364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B82D7-37DC-0E87-7E71-0AAB28615C92}"/>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4162601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125030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249717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948461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31765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2390660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720563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13221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78725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5773-E4AB-0089-5A70-610A5115EC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5BDACEF-A531-164C-EDF5-5109911075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0811AA-8D76-3ED9-B5F2-69E654284FA4}"/>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5" name="Footer Placeholder 4">
            <a:extLst>
              <a:ext uri="{FF2B5EF4-FFF2-40B4-BE49-F238E27FC236}">
                <a16:creationId xmlns:a16="http://schemas.microsoft.com/office/drawing/2014/main" id="{19CC5264-76DC-086B-5FB7-A29E32838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96DA1B-282D-4136-F87B-04DD230FD4E0}"/>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445394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702247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559475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860526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146476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3525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117777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2595022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41551061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dirty="0"/>
          </a:p>
        </p:txBody>
      </p:sp>
    </p:spTree>
    <p:extLst>
      <p:ext uri="{BB962C8B-B14F-4D97-AF65-F5344CB8AC3E}">
        <p14:creationId xmlns:p14="http://schemas.microsoft.com/office/powerpoint/2010/main" val="413859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GB"/>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GB"/>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31223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5E2B6-C733-6042-8BA1-57BE5E0DFD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742DA54-BFDB-C3D8-76C4-377CC4BD25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DE2244-8210-FD1D-00DA-7D7A13FE43B6}"/>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5" name="Footer Placeholder 4">
            <a:extLst>
              <a:ext uri="{FF2B5EF4-FFF2-40B4-BE49-F238E27FC236}">
                <a16:creationId xmlns:a16="http://schemas.microsoft.com/office/drawing/2014/main" id="{1D4A4B4B-3DDB-FE0B-BDCA-60DA512DF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BC2C7-43A1-C896-3F67-9FCCC973E5C3}"/>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180330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35327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GB"/>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GB"/>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GB"/>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227266451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tandard Slide - Footer Only">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16789B-54E1-08AF-0166-93A4C5045E86}"/>
              </a:ext>
            </a:extLst>
          </p:cNvPr>
          <p:cNvSpPr>
            <a:spLocks noGrp="1"/>
          </p:cNvSpPr>
          <p:nvPr>
            <p:ph type="ftr" sz="quarter" idx="10"/>
          </p:nvPr>
        </p:nvSpPr>
        <p:spPr/>
        <p:txBody>
          <a:bodyPr/>
          <a:lstStyle>
            <a:lvl1pPr>
              <a:defRPr sz="1200"/>
            </a:lvl1pPr>
          </a:lstStyle>
          <a:p>
            <a:r>
              <a:rPr lang="en-GB" dirty="0"/>
              <a:t>Scottish Government | Riaghaltas na h-Alba</a:t>
            </a:r>
          </a:p>
        </p:txBody>
      </p:sp>
      <p:sp>
        <p:nvSpPr>
          <p:cNvPr id="4" name="Slide Number Placeholder 3">
            <a:extLst>
              <a:ext uri="{FF2B5EF4-FFF2-40B4-BE49-F238E27FC236}">
                <a16:creationId xmlns:a16="http://schemas.microsoft.com/office/drawing/2014/main" id="{AA098CD5-1A09-26BF-2B99-1AD94156E7CC}"/>
              </a:ext>
            </a:extLst>
          </p:cNvPr>
          <p:cNvSpPr>
            <a:spLocks noGrp="1"/>
          </p:cNvSpPr>
          <p:nvPr>
            <p:ph type="sldNum" sz="quarter" idx="11"/>
          </p:nvPr>
        </p:nvSpPr>
        <p:spPr/>
        <p:txBody>
          <a:bodyPr/>
          <a:lstStyle/>
          <a:p>
            <a:fld id="{4A063B08-9E1F-4AD0-B13A-08032863C876}" type="slidenum">
              <a:rPr lang="en-GB" smtClean="0"/>
              <a:pPr/>
              <a:t>‹#›</a:t>
            </a:fld>
            <a:endParaRPr lang="en-GB" dirty="0"/>
          </a:p>
        </p:txBody>
      </p:sp>
      <p:cxnSp>
        <p:nvCxnSpPr>
          <p:cNvPr id="5" name="Straight Connector 4">
            <a:extLst>
              <a:ext uri="{FF2B5EF4-FFF2-40B4-BE49-F238E27FC236}">
                <a16:creationId xmlns:a16="http://schemas.microsoft.com/office/drawing/2014/main" id="{C107AA06-9601-6756-3AC2-0E3AF6E160F1}"/>
              </a:ext>
            </a:extLst>
          </p:cNvPr>
          <p:cNvCxnSpPr>
            <a:cxnSpLocks/>
          </p:cNvCxnSpPr>
          <p:nvPr userDrawn="1"/>
        </p:nvCxnSpPr>
        <p:spPr>
          <a:xfrm>
            <a:off x="609600" y="6356348"/>
            <a:ext cx="10972800" cy="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58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D6113BB-7639-4399-872A-A3831B493707}" type="datetimeFigureOut">
              <a:rPr lang="en-GB" smtClean="0"/>
              <a:t>22/08/2025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9357F1E-B0E0-4408-969B-4FB6B0EA1CA5}" type="slidenum">
              <a:rPr lang="en-GB" smtClean="0"/>
              <a:t>‹#›</a:t>
            </a:fld>
            <a:endParaRPr lang="en-GB"/>
          </a:p>
        </p:txBody>
      </p:sp>
    </p:spTree>
    <p:extLst>
      <p:ext uri="{BB962C8B-B14F-4D97-AF65-F5344CB8AC3E}">
        <p14:creationId xmlns:p14="http://schemas.microsoft.com/office/powerpoint/2010/main" val="1860390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6113BB-7639-4399-872A-A3831B493707}"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357F1E-B0E0-4408-969B-4FB6B0EA1CA5}" type="slidenum">
              <a:rPr lang="en-GB" smtClean="0"/>
              <a:t>‹#›</a:t>
            </a:fld>
            <a:endParaRPr lang="en-GB"/>
          </a:p>
        </p:txBody>
      </p:sp>
    </p:spTree>
    <p:extLst>
      <p:ext uri="{BB962C8B-B14F-4D97-AF65-F5344CB8AC3E}">
        <p14:creationId xmlns:p14="http://schemas.microsoft.com/office/powerpoint/2010/main" val="458328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113BB-7639-4399-872A-A3831B493707}"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357F1E-B0E0-4408-969B-4FB6B0EA1CA5}" type="slidenum">
              <a:rPr lang="en-GB" smtClean="0"/>
              <a:t>‹#›</a:t>
            </a:fld>
            <a:endParaRPr lang="en-GB"/>
          </a:p>
        </p:txBody>
      </p:sp>
    </p:spTree>
    <p:extLst>
      <p:ext uri="{BB962C8B-B14F-4D97-AF65-F5344CB8AC3E}">
        <p14:creationId xmlns:p14="http://schemas.microsoft.com/office/powerpoint/2010/main" val="2536005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6113BB-7639-4399-872A-A3831B493707}" type="datetimeFigureOut">
              <a:rPr lang="en-GB" smtClean="0"/>
              <a:t>22/08/2025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357F1E-B0E0-4408-969B-4FB6B0EA1CA5}" type="slidenum">
              <a:rPr lang="en-GB" smtClean="0"/>
              <a:t>‹#›</a:t>
            </a:fld>
            <a:endParaRPr lang="en-GB"/>
          </a:p>
        </p:txBody>
      </p:sp>
    </p:spTree>
    <p:extLst>
      <p:ext uri="{BB962C8B-B14F-4D97-AF65-F5344CB8AC3E}">
        <p14:creationId xmlns:p14="http://schemas.microsoft.com/office/powerpoint/2010/main" val="2220098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6113BB-7639-4399-872A-A3831B493707}" type="datetimeFigureOut">
              <a:rPr lang="en-GB" smtClean="0"/>
              <a:t>22/08/2025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357F1E-B0E0-4408-969B-4FB6B0EA1CA5}" type="slidenum">
              <a:rPr lang="en-GB" smtClean="0"/>
              <a:t>‹#›</a:t>
            </a:fld>
            <a:endParaRPr lang="en-GB"/>
          </a:p>
        </p:txBody>
      </p:sp>
    </p:spTree>
    <p:extLst>
      <p:ext uri="{BB962C8B-B14F-4D97-AF65-F5344CB8AC3E}">
        <p14:creationId xmlns:p14="http://schemas.microsoft.com/office/powerpoint/2010/main" val="3027765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6113BB-7639-4399-872A-A3831B493707}" type="datetimeFigureOut">
              <a:rPr lang="en-GB" smtClean="0"/>
              <a:t>22/08/2025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357F1E-B0E0-4408-969B-4FB6B0EA1CA5}" type="slidenum">
              <a:rPr lang="en-GB" smtClean="0"/>
              <a:t>‹#›</a:t>
            </a:fld>
            <a:endParaRPr lang="en-GB"/>
          </a:p>
        </p:txBody>
      </p:sp>
    </p:spTree>
    <p:extLst>
      <p:ext uri="{BB962C8B-B14F-4D97-AF65-F5344CB8AC3E}">
        <p14:creationId xmlns:p14="http://schemas.microsoft.com/office/powerpoint/2010/main" val="468335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113BB-7639-4399-872A-A3831B493707}" type="datetimeFigureOut">
              <a:rPr lang="en-GB" smtClean="0"/>
              <a:t>22/08/2025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357F1E-B0E0-4408-969B-4FB6B0EA1CA5}" type="slidenum">
              <a:rPr lang="en-GB" smtClean="0"/>
              <a:t>‹#›</a:t>
            </a:fld>
            <a:endParaRPr lang="en-GB"/>
          </a:p>
        </p:txBody>
      </p:sp>
    </p:spTree>
    <p:extLst>
      <p:ext uri="{BB962C8B-B14F-4D97-AF65-F5344CB8AC3E}">
        <p14:creationId xmlns:p14="http://schemas.microsoft.com/office/powerpoint/2010/main" val="153670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0AE5-A99C-C966-697F-1D244704A5D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2C5302-C95C-99BD-94CC-96C1A64CF6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765D6E-7CFD-689A-881C-D6D9B293D4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7595766-9D0E-399B-CD76-B8F9189584C2}"/>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6" name="Footer Placeholder 5">
            <a:extLst>
              <a:ext uri="{FF2B5EF4-FFF2-40B4-BE49-F238E27FC236}">
                <a16:creationId xmlns:a16="http://schemas.microsoft.com/office/drawing/2014/main" id="{F3A1A866-CF8D-80B7-FE64-88B1933D5F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157E2F-9718-E376-AF62-2ADC423E8866}"/>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838901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7D6113BB-7639-4399-872A-A3831B493707}" type="datetimeFigureOut">
              <a:rPr lang="en-GB" smtClean="0"/>
              <a:t>22/08/2025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9357F1E-B0E0-4408-969B-4FB6B0EA1CA5}" type="slidenum">
              <a:rPr lang="en-GB" smtClean="0"/>
              <a:t>‹#›</a:t>
            </a:fld>
            <a:endParaRPr lang="en-GB"/>
          </a:p>
        </p:txBody>
      </p:sp>
    </p:spTree>
    <p:extLst>
      <p:ext uri="{BB962C8B-B14F-4D97-AF65-F5344CB8AC3E}">
        <p14:creationId xmlns:p14="http://schemas.microsoft.com/office/powerpoint/2010/main" val="828989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D6113BB-7639-4399-872A-A3831B493707}" type="datetimeFigureOut">
              <a:rPr lang="en-GB" smtClean="0"/>
              <a:t>22/08/2025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9357F1E-B0E0-4408-969B-4FB6B0EA1CA5}" type="slidenum">
              <a:rPr lang="en-GB" smtClean="0"/>
              <a:t>‹#›</a:t>
            </a:fld>
            <a:endParaRPr lang="en-GB"/>
          </a:p>
        </p:txBody>
      </p:sp>
    </p:spTree>
    <p:extLst>
      <p:ext uri="{BB962C8B-B14F-4D97-AF65-F5344CB8AC3E}">
        <p14:creationId xmlns:p14="http://schemas.microsoft.com/office/powerpoint/2010/main" val="6680342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6113BB-7639-4399-872A-A3831B493707}"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357F1E-B0E0-4408-969B-4FB6B0EA1CA5}" type="slidenum">
              <a:rPr lang="en-GB" smtClean="0"/>
              <a:t>‹#›</a:t>
            </a:fld>
            <a:endParaRPr lang="en-GB"/>
          </a:p>
        </p:txBody>
      </p:sp>
    </p:spTree>
    <p:extLst>
      <p:ext uri="{BB962C8B-B14F-4D97-AF65-F5344CB8AC3E}">
        <p14:creationId xmlns:p14="http://schemas.microsoft.com/office/powerpoint/2010/main" val="455027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6113BB-7639-4399-872A-A3831B493707}" type="datetimeFigureOut">
              <a:rPr lang="en-GB" smtClean="0"/>
              <a:t>22/08/2025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357F1E-B0E0-4408-969B-4FB6B0EA1CA5}" type="slidenum">
              <a:rPr lang="en-GB" smtClean="0"/>
              <a:t>‹#›</a:t>
            </a:fld>
            <a:endParaRPr lang="en-GB"/>
          </a:p>
        </p:txBody>
      </p:sp>
    </p:spTree>
    <p:extLst>
      <p:ext uri="{BB962C8B-B14F-4D97-AF65-F5344CB8AC3E}">
        <p14:creationId xmlns:p14="http://schemas.microsoft.com/office/powerpoint/2010/main" val="19592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B8EC-13EA-BF82-4A1C-DAA6FC47F91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A3D28A3-6804-C183-37B7-80DADAC54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023192-0CC4-D078-7041-DA91BD7BF4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BC00B0F-1A7C-7705-7462-72952DFD9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6DE40-4DC4-067B-CACA-17327603C3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8FA85FE-D7E0-943A-320E-C3A93A436E90}"/>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8" name="Footer Placeholder 7">
            <a:extLst>
              <a:ext uri="{FF2B5EF4-FFF2-40B4-BE49-F238E27FC236}">
                <a16:creationId xmlns:a16="http://schemas.microsoft.com/office/drawing/2014/main" id="{2F0F25F5-3A95-A44D-533F-2E9D08237F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F7116D-E511-E2CA-39D0-64D49A6CC604}"/>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19289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7752-9BCD-0D4D-F778-13463D49167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DE5003-414E-8621-9695-12EE394DD2BE}"/>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4" name="Footer Placeholder 3">
            <a:extLst>
              <a:ext uri="{FF2B5EF4-FFF2-40B4-BE49-F238E27FC236}">
                <a16:creationId xmlns:a16="http://schemas.microsoft.com/office/drawing/2014/main" id="{E28E97A9-71B2-46F2-07D1-0A7D5CCF99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E66DB8-0024-0A77-B8E4-273D6CC737F2}"/>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391052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1D234-1647-7989-BE5A-DA079AF56DAD}"/>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3" name="Footer Placeholder 2">
            <a:extLst>
              <a:ext uri="{FF2B5EF4-FFF2-40B4-BE49-F238E27FC236}">
                <a16:creationId xmlns:a16="http://schemas.microsoft.com/office/drawing/2014/main" id="{8AF6A71F-77F6-BAFF-BADC-E112AC46AD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5E4B21-1798-5946-7AD5-84938C47F485}"/>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425285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83C0-79BC-4C98-DE39-20DD55336C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5F365BB-85C8-5F71-A976-D853102A8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73B3CFF-4CFD-5167-B4C8-E53DF0BF0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2073C7-0327-0B1D-C0F9-041C5015DA33}"/>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6" name="Footer Placeholder 5">
            <a:extLst>
              <a:ext uri="{FF2B5EF4-FFF2-40B4-BE49-F238E27FC236}">
                <a16:creationId xmlns:a16="http://schemas.microsoft.com/office/drawing/2014/main" id="{01F15AA9-6498-AAB4-B56D-5F1AD416C2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F45B05-F58A-7F2B-416C-6342C2F85775}"/>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220619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D3E2-FE90-76CD-5057-ABD2E6C7B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477E9C0-5841-52BA-87F3-21D596C5F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3245E7-0743-1CFC-097C-CB528C714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6D5021-A87E-9836-FF23-36BF48191D14}"/>
              </a:ext>
            </a:extLst>
          </p:cNvPr>
          <p:cNvSpPr>
            <a:spLocks noGrp="1"/>
          </p:cNvSpPr>
          <p:nvPr>
            <p:ph type="dt" sz="half" idx="10"/>
          </p:nvPr>
        </p:nvSpPr>
        <p:spPr/>
        <p:txBody>
          <a:bodyPr/>
          <a:lstStyle/>
          <a:p>
            <a:fld id="{14CE6473-85A8-4235-AF3F-F34EBE755C38}" type="datetimeFigureOut">
              <a:rPr lang="en-GB" smtClean="0"/>
              <a:t>22/08/2025</a:t>
            </a:fld>
            <a:endParaRPr lang="en-GB"/>
          </a:p>
        </p:txBody>
      </p:sp>
      <p:sp>
        <p:nvSpPr>
          <p:cNvPr id="6" name="Footer Placeholder 5">
            <a:extLst>
              <a:ext uri="{FF2B5EF4-FFF2-40B4-BE49-F238E27FC236}">
                <a16:creationId xmlns:a16="http://schemas.microsoft.com/office/drawing/2014/main" id="{B70B6436-B164-CB98-9B68-618CBC0376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93A06B-75FA-A34F-E49D-0CD35252959D}"/>
              </a:ext>
            </a:extLst>
          </p:cNvPr>
          <p:cNvSpPr>
            <a:spLocks noGrp="1"/>
          </p:cNvSpPr>
          <p:nvPr>
            <p:ph type="sldNum" sz="quarter" idx="12"/>
          </p:nvPr>
        </p:nvSpPr>
        <p:spPr/>
        <p:txBody>
          <a:bodyPr/>
          <a:lstStyle/>
          <a:p>
            <a:fld id="{76256826-E647-4A07-9996-99DB5EF28193}" type="slidenum">
              <a:rPr lang="en-GB" smtClean="0"/>
              <a:t>‹#›</a:t>
            </a:fld>
            <a:endParaRPr lang="en-GB"/>
          </a:p>
        </p:txBody>
      </p:sp>
    </p:spTree>
    <p:extLst>
      <p:ext uri="{BB962C8B-B14F-4D97-AF65-F5344CB8AC3E}">
        <p14:creationId xmlns:p14="http://schemas.microsoft.com/office/powerpoint/2010/main" val="114913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7BD77B-55F0-1BC4-D99A-6198DA98D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40C5897-A7D2-EF6F-F0E4-966D54A3C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EB953A-0CDD-66B3-8BFB-EE9278895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CE6473-85A8-4235-AF3F-F34EBE755C38}" type="datetimeFigureOut">
              <a:rPr lang="en-GB" smtClean="0"/>
              <a:t>22/08/2025</a:t>
            </a:fld>
            <a:endParaRPr lang="en-GB"/>
          </a:p>
        </p:txBody>
      </p:sp>
      <p:sp>
        <p:nvSpPr>
          <p:cNvPr id="5" name="Footer Placeholder 4">
            <a:extLst>
              <a:ext uri="{FF2B5EF4-FFF2-40B4-BE49-F238E27FC236}">
                <a16:creationId xmlns:a16="http://schemas.microsoft.com/office/drawing/2014/main" id="{DC493B0D-0C00-D700-0F2C-EF65D5FAC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02F2809-613D-A6AE-DAB4-47E498B85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256826-E647-4A07-9996-99DB5EF28193}" type="slidenum">
              <a:rPr lang="en-GB" smtClean="0"/>
              <a:t>‹#›</a:t>
            </a:fld>
            <a:endParaRPr lang="en-GB"/>
          </a:p>
        </p:txBody>
      </p:sp>
    </p:spTree>
    <p:extLst>
      <p:ext uri="{BB962C8B-B14F-4D97-AF65-F5344CB8AC3E}">
        <p14:creationId xmlns:p14="http://schemas.microsoft.com/office/powerpoint/2010/main" val="1712079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31710056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D6113BB-7639-4399-872A-A3831B493707}" type="datetimeFigureOut">
              <a:rPr lang="en-GB" smtClean="0"/>
              <a:t>22/08/2025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9357F1E-B0E0-4408-969B-4FB6B0EA1CA5}" type="slidenum">
              <a:rPr lang="en-GB" smtClean="0"/>
              <a:t>‹#›</a:t>
            </a:fld>
            <a:endParaRPr lang="en-GB"/>
          </a:p>
        </p:txBody>
      </p:sp>
    </p:spTree>
    <p:extLst>
      <p:ext uri="{BB962C8B-B14F-4D97-AF65-F5344CB8AC3E}">
        <p14:creationId xmlns:p14="http://schemas.microsoft.com/office/powerpoint/2010/main" val="8980458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8" Type="http://schemas.openxmlformats.org/officeDocument/2006/relationships/hyperlink" Target="https://3.basecamp.com/4322319/projects/25844562" TargetMode="External"/><Relationship Id="rId3" Type="http://schemas.openxmlformats.org/officeDocument/2006/relationships/hyperlink" Target="https://analysisfunction.civilservice.gov.uk/policy-store/making-analytical-publications-accessible/" TargetMode="External"/><Relationship Id="rId7" Type="http://schemas.openxmlformats.org/officeDocument/2006/relationships/hyperlink" Target="https://app.slack.com/client/T06SLTMFD/C06SLTMGB" TargetMode="External"/><Relationship Id="rId2" Type="http://schemas.openxmlformats.org/officeDocument/2006/relationships/hyperlink" Target="https://www.gov.uk/guidance/accessibility-requirements-for-public-sector-websites-and-apps" TargetMode="External"/><Relationship Id="rId1" Type="http://schemas.openxmlformats.org/officeDocument/2006/relationships/slideLayout" Target="../slideLayouts/slideLayout14.xml"/><Relationship Id="rId6" Type="http://schemas.openxmlformats.org/officeDocument/2006/relationships/hyperlink" Target="https://app.slack.com/client/T04V6EBTR/C04V6EC5F" TargetMode="External"/><Relationship Id="rId5" Type="http://schemas.openxmlformats.org/officeDocument/2006/relationships/hyperlink" Target="https://best-practice-and-impact.github.io/aftables/" TargetMode="External"/><Relationship Id="rId4" Type="http://schemas.openxmlformats.org/officeDocument/2006/relationships/hyperlink" Target="https://best-practice-and-impact.github.io/afchar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p:txBody>
          <a:bodyPr/>
          <a:lstStyle/>
          <a:p>
            <a:r>
              <a:rPr lang="en-GB" dirty="0"/>
              <a:t>Accessibility in official statistics</a:t>
            </a:r>
          </a:p>
        </p:txBody>
      </p:sp>
      <p:sp>
        <p:nvSpPr>
          <p:cNvPr id="5" name="Subtitle 4">
            <a:extLst>
              <a:ext uri="{FF2B5EF4-FFF2-40B4-BE49-F238E27FC236}">
                <a16:creationId xmlns:a16="http://schemas.microsoft.com/office/drawing/2014/main" id="{F9E4C3DD-0C15-4059-95FA-4122D45E2BAB}"/>
              </a:ext>
            </a:extLst>
          </p:cNvPr>
          <p:cNvSpPr>
            <a:spLocks noGrp="1"/>
          </p:cNvSpPr>
          <p:nvPr>
            <p:ph type="subTitle" idx="1"/>
          </p:nvPr>
        </p:nvSpPr>
        <p:spPr/>
        <p:txBody>
          <a:bodyPr/>
          <a:lstStyle/>
          <a:p>
            <a:r>
              <a:rPr lang="en-GB" dirty="0"/>
              <a:t>RSS International Conference, Edinburgh</a:t>
            </a:r>
          </a:p>
        </p:txBody>
      </p:sp>
      <p:sp>
        <p:nvSpPr>
          <p:cNvPr id="6" name="Text Placeholder 5">
            <a:extLst>
              <a:ext uri="{FF2B5EF4-FFF2-40B4-BE49-F238E27FC236}">
                <a16:creationId xmlns:a16="http://schemas.microsoft.com/office/drawing/2014/main" id="{CB69CF3D-3ED7-4E40-8980-547EF27F078A}"/>
              </a:ext>
            </a:extLst>
          </p:cNvPr>
          <p:cNvSpPr>
            <a:spLocks noGrp="1"/>
          </p:cNvSpPr>
          <p:nvPr>
            <p:ph type="body" sz="quarter" idx="13"/>
          </p:nvPr>
        </p:nvSpPr>
        <p:spPr/>
        <p:txBody>
          <a:bodyPr/>
          <a:lstStyle/>
          <a:p>
            <a:r>
              <a:rPr lang="en-GB" dirty="0"/>
              <a:t>04/09/2025</a:t>
            </a:r>
          </a:p>
        </p:txBody>
      </p:sp>
    </p:spTree>
    <p:extLst>
      <p:ext uri="{BB962C8B-B14F-4D97-AF65-F5344CB8AC3E}">
        <p14:creationId xmlns:p14="http://schemas.microsoft.com/office/powerpoint/2010/main" val="31768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aph of different colored lines&#10;&#10;Description automatically generated">
            <a:extLst>
              <a:ext uri="{FF2B5EF4-FFF2-40B4-BE49-F238E27FC236}">
                <a16:creationId xmlns:a16="http://schemas.microsoft.com/office/drawing/2014/main" id="{9206F657-DD7D-D8E8-AED6-2BFCDCC52C06}"/>
              </a:ext>
            </a:extLst>
          </p:cNvPr>
          <p:cNvPicPr>
            <a:picLocks noChangeAspect="1"/>
          </p:cNvPicPr>
          <p:nvPr/>
        </p:nvPicPr>
        <p:blipFill>
          <a:blip r:embed="rId3"/>
          <a:stretch>
            <a:fillRect/>
          </a:stretch>
        </p:blipFill>
        <p:spPr>
          <a:xfrm>
            <a:off x="1343094" y="468774"/>
            <a:ext cx="9505809" cy="5571066"/>
          </a:xfrm>
          <a:prstGeom prst="rect">
            <a:avLst/>
          </a:prstGeom>
        </p:spPr>
      </p:pic>
      <p:sp>
        <p:nvSpPr>
          <p:cNvPr id="6" name="TextBox 5">
            <a:extLst>
              <a:ext uri="{FF2B5EF4-FFF2-40B4-BE49-F238E27FC236}">
                <a16:creationId xmlns:a16="http://schemas.microsoft.com/office/drawing/2014/main" id="{F9517817-2AB5-D9D2-7EBF-A350D2962584}"/>
              </a:ext>
            </a:extLst>
          </p:cNvPr>
          <p:cNvSpPr txBox="1"/>
          <p:nvPr/>
        </p:nvSpPr>
        <p:spPr>
          <a:xfrm>
            <a:off x="1343094" y="6039840"/>
            <a:ext cx="950580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Description: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1800" b="0" i="0" u="none" strike="noStrike" kern="1200" cap="none" spc="0" normalizeH="0" baseline="0" noProof="0" dirty="0">
                <a:ln>
                  <a:noFill/>
                </a:ln>
                <a:solidFill>
                  <a:prstClr val="black"/>
                </a:solidFill>
                <a:effectLst/>
                <a:uLnTx/>
                <a:uFillTx/>
                <a:latin typeface="Arial"/>
                <a:ea typeface="+mn-ea"/>
                <a:cs typeface="Arial"/>
              </a:rPr>
              <a:t>chart showing the proportion of short commute journeys, between 2002 and 2021, in Great Britain</a:t>
            </a:r>
            <a:endPar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2447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4" name="Picture 3" descr="A group of colored pencils&#10;&#10;Description automatically generated with medium confidence">
            <a:extLst>
              <a:ext uri="{FF2B5EF4-FFF2-40B4-BE49-F238E27FC236}">
                <a16:creationId xmlns:a16="http://schemas.microsoft.com/office/drawing/2014/main" id="{6383DCF0-9609-A6C5-17D9-FCB468044D9F}"/>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10BAD7D-B3EA-113E-D735-762D03414273}"/>
              </a:ext>
            </a:extLst>
          </p:cNvPr>
          <p:cNvSpPr/>
          <p:nvPr/>
        </p:nvSpPr>
        <p:spPr>
          <a:xfrm>
            <a:off x="4376076" y="2054258"/>
            <a:ext cx="3693103" cy="289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a:ea typeface="+mn-ea"/>
                <a:cs typeface="Arial"/>
              </a:rPr>
              <a:t>Round 3</a:t>
            </a:r>
            <a:endParaRPr kumimoji="0" lang="en-US" sz="36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5DC03E5F-D484-6B7F-6D60-04DBDA349F21}"/>
              </a:ext>
            </a:extLst>
          </p:cNvPr>
          <p:cNvSpPr/>
          <p:nvPr/>
        </p:nvSpPr>
        <p:spPr>
          <a:xfrm>
            <a:off x="1092361" y="3888608"/>
            <a:ext cx="10429079" cy="25325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Description: Figure 1 is a bar chart showing the top </a:t>
            </a: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 reasons </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travel in 2021 in England. The most common reason for travel is leisure with 221 trips per person. It’s then followed by 151 trips for shopping, 119 for commuting, 118 for education and 92 for other reasons including walks.</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50298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5D75A54-123E-4A52-BEA8-1EF01CF3BFED}"/>
              </a:ext>
            </a:extLst>
          </p:cNvPr>
          <p:cNvGraphicFramePr>
            <a:graphicFrameLocks/>
          </p:cNvGraphicFramePr>
          <p:nvPr/>
        </p:nvGraphicFramePr>
        <p:xfrm>
          <a:off x="2097204" y="1010652"/>
          <a:ext cx="7598644" cy="458162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E3BAB143-B3EC-8D67-0665-9A1A26FCDB71}"/>
              </a:ext>
            </a:extLst>
          </p:cNvPr>
          <p:cNvSpPr/>
          <p:nvPr/>
        </p:nvSpPr>
        <p:spPr>
          <a:xfrm>
            <a:off x="1549667" y="5503461"/>
            <a:ext cx="9240253" cy="13090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Description: Figure 1 is a bar chart showing the top 5 reason for travel in 2021 in England. The most common reason for travel is leisure with 221 trips per person. It’s then followed by 151 trips for shopping, 119 for commuting, 118 for education and 92 for other reasons including walks.</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D701424-FF37-C860-8A40-124539EBA714}"/>
              </a:ext>
            </a:extLst>
          </p:cNvPr>
          <p:cNvSpPr txBox="1"/>
          <p:nvPr/>
        </p:nvSpPr>
        <p:spPr>
          <a:xfrm>
            <a:off x="2097204" y="45504"/>
            <a:ext cx="749918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Figure 1: Average number of trips completed per person, by purpose, in England, 2021</a:t>
            </a:r>
            <a:endPar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028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CAF9C-9C07-3B6F-6EFC-5E8CB7D0D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E82AD-9534-CF56-2432-E22981DD64E1}"/>
              </a:ext>
            </a:extLst>
          </p:cNvPr>
          <p:cNvSpPr>
            <a:spLocks noGrp="1"/>
          </p:cNvSpPr>
          <p:nvPr>
            <p:ph type="title"/>
          </p:nvPr>
        </p:nvSpPr>
        <p:spPr>
          <a:xfrm>
            <a:off x="360000" y="360000"/>
            <a:ext cx="11446163" cy="1642536"/>
          </a:xfrm>
        </p:spPr>
        <p:txBody>
          <a:bodyPr>
            <a:normAutofit/>
          </a:bodyPr>
          <a:lstStyle/>
          <a:p>
            <a:r>
              <a:rPr lang="en-GB" dirty="0"/>
              <a:t>Hopefully I’ve persuaded you accessibility matters…</a:t>
            </a:r>
            <a:br>
              <a:rPr lang="en-GB" dirty="0"/>
            </a:br>
            <a:br>
              <a:rPr lang="en-GB" dirty="0"/>
            </a:br>
            <a:r>
              <a:rPr lang="en-GB" dirty="0"/>
              <a:t>So what can you do about it?</a:t>
            </a:r>
          </a:p>
        </p:txBody>
      </p:sp>
      <p:sp>
        <p:nvSpPr>
          <p:cNvPr id="3" name="Content Placeholder 2">
            <a:extLst>
              <a:ext uri="{FF2B5EF4-FFF2-40B4-BE49-F238E27FC236}">
                <a16:creationId xmlns:a16="http://schemas.microsoft.com/office/drawing/2014/main" id="{76352F55-B0EE-74E0-869D-056C97E7BA0A}"/>
              </a:ext>
            </a:extLst>
          </p:cNvPr>
          <p:cNvSpPr>
            <a:spLocks noGrp="1"/>
          </p:cNvSpPr>
          <p:nvPr>
            <p:ph idx="1"/>
          </p:nvPr>
        </p:nvSpPr>
        <p:spPr>
          <a:xfrm>
            <a:off x="359999" y="2423160"/>
            <a:ext cx="11446163" cy="3368178"/>
          </a:xfrm>
        </p:spPr>
        <p:txBody>
          <a:bodyPr>
            <a:normAutofit/>
          </a:bodyPr>
          <a:lstStyle/>
          <a:p>
            <a:pPr marL="342900" indent="-342900">
              <a:buFont typeface="Arial" panose="020B0604020202020204" pitchFamily="34" charset="0"/>
              <a:buChar char="•"/>
            </a:pPr>
            <a:r>
              <a:rPr lang="en-GB" b="0" dirty="0">
                <a:hlinkClick r:id="rId2"/>
              </a:rPr>
              <a:t>Understanding accessibility requirements for public sector bodies - GOV.UK</a:t>
            </a:r>
            <a:endParaRPr lang="en-GB" b="0" dirty="0"/>
          </a:p>
          <a:p>
            <a:pPr marL="342900" indent="-342900">
              <a:buFont typeface="Arial" panose="020B0604020202020204" pitchFamily="34" charset="0"/>
              <a:buChar char="•"/>
            </a:pPr>
            <a:r>
              <a:rPr lang="en-GB" b="0" dirty="0"/>
              <a:t>Additional guidance and tools – </a:t>
            </a:r>
            <a:r>
              <a:rPr lang="en-GB" b="0" dirty="0">
                <a:hlinkClick r:id="rId3"/>
              </a:rPr>
              <a:t>analysis function guidance</a:t>
            </a:r>
            <a:r>
              <a:rPr lang="en-GB" b="0" dirty="0"/>
              <a:t>, </a:t>
            </a:r>
            <a:r>
              <a:rPr lang="en-GB" b="0" dirty="0">
                <a:hlinkClick r:id="rId4"/>
              </a:rPr>
              <a:t>afcharts</a:t>
            </a:r>
            <a:r>
              <a:rPr lang="en-GB" b="0" dirty="0"/>
              <a:t>, </a:t>
            </a:r>
            <a:r>
              <a:rPr lang="en-GB" b="0" dirty="0">
                <a:hlinkClick r:id="rId5"/>
              </a:rPr>
              <a:t>aftables</a:t>
            </a:r>
            <a:endParaRPr lang="en-GB" b="0" dirty="0"/>
          </a:p>
          <a:p>
            <a:pPr marL="342900" indent="-342900">
              <a:buFont typeface="Arial" panose="020B0604020202020204" pitchFamily="34" charset="0"/>
              <a:buChar char="•"/>
            </a:pPr>
            <a:r>
              <a:rPr lang="en-GB" b="0" dirty="0"/>
              <a:t>Talk to colleagues – </a:t>
            </a:r>
            <a:r>
              <a:rPr lang="en-GB" b="0" dirty="0">
                <a:hlinkClick r:id="rId6"/>
              </a:rPr>
              <a:t>government digital</a:t>
            </a:r>
            <a:r>
              <a:rPr lang="en-GB" b="0" dirty="0"/>
              <a:t> and </a:t>
            </a:r>
            <a:r>
              <a:rPr lang="en-GB" b="0" dirty="0">
                <a:hlinkClick r:id="rId7"/>
              </a:rPr>
              <a:t>data science</a:t>
            </a:r>
            <a:r>
              <a:rPr lang="en-GB" b="0" dirty="0"/>
              <a:t> slack channels, </a:t>
            </a:r>
            <a:r>
              <a:rPr lang="en-GB" b="0" dirty="0">
                <a:hlinkClick r:id="rId8"/>
              </a:rPr>
              <a:t>Basecamp</a:t>
            </a: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This session!</a:t>
            </a:r>
          </a:p>
        </p:txBody>
      </p:sp>
    </p:spTree>
    <p:extLst>
      <p:ext uri="{BB962C8B-B14F-4D97-AF65-F5344CB8AC3E}">
        <p14:creationId xmlns:p14="http://schemas.microsoft.com/office/powerpoint/2010/main" val="10589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88E6-E61C-2F44-657B-E42DD6BBA4E2}"/>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C60E39C6-60D8-E1DD-E5A4-ABDB6741E1FC}"/>
              </a:ext>
            </a:extLst>
          </p:cNvPr>
          <p:cNvSpPr>
            <a:spLocks noGrp="1"/>
          </p:cNvSpPr>
          <p:nvPr>
            <p:ph idx="1"/>
          </p:nvPr>
        </p:nvSpPr>
        <p:spPr/>
        <p:txBody>
          <a:bodyPr>
            <a:normAutofit/>
          </a:bodyPr>
          <a:lstStyle/>
          <a:p>
            <a:pPr marL="342900" indent="-342900">
              <a:buFont typeface="Arial" panose="020B0604020202020204" pitchFamily="34" charset="0"/>
              <a:buChar char="•"/>
            </a:pPr>
            <a:r>
              <a:rPr lang="en-GB" b="0" dirty="0"/>
              <a:t>Introduction, why should you care about accessibility? – Clare Griffiths</a:t>
            </a:r>
          </a:p>
          <a:p>
            <a:pPr marL="342900" indent="-342900">
              <a:buFont typeface="Arial" panose="020B0604020202020204" pitchFamily="34" charset="0"/>
              <a:buChar char="•"/>
            </a:pPr>
            <a:r>
              <a:rPr lang="en-GB" b="0" dirty="0"/>
              <a:t>On-brand accessibility for memorable graphs – Cara Thompson</a:t>
            </a:r>
          </a:p>
          <a:p>
            <a:pPr marL="342900" indent="-342900">
              <a:buFont typeface="Arial" panose="020B0604020202020204" pitchFamily="34" charset="0"/>
              <a:buChar char="•"/>
            </a:pPr>
            <a:r>
              <a:rPr lang="en-GB" b="0" dirty="0"/>
              <a:t>afcharts – Olivia Box Power</a:t>
            </a:r>
          </a:p>
          <a:p>
            <a:pPr marL="342900" indent="-342900">
              <a:buFont typeface="Arial" panose="020B0604020202020204" pitchFamily="34" charset="0"/>
              <a:buChar char="•"/>
            </a:pPr>
            <a:r>
              <a:rPr lang="en-GB" b="0" dirty="0"/>
              <a:t>Interactivity in charting – Nicola Rennie</a:t>
            </a:r>
          </a:p>
          <a:p>
            <a:pPr marL="342900" indent="-342900">
              <a:buFont typeface="Arial" panose="020B0604020202020204" pitchFamily="34" charset="0"/>
              <a:buChar char="•"/>
            </a:pPr>
            <a:r>
              <a:rPr lang="en-GB" b="0" dirty="0"/>
              <a:t>Accessibility in action using Power BI – Elliot Bridges</a:t>
            </a:r>
          </a:p>
          <a:p>
            <a:pPr marL="342900" indent="-342900">
              <a:buFont typeface="Arial" panose="020B0604020202020204" pitchFamily="34" charset="0"/>
              <a:buChar char="•"/>
            </a:pPr>
            <a:r>
              <a:rPr lang="en-GB" b="0" dirty="0"/>
              <a:t>Question and Answer session</a:t>
            </a:r>
          </a:p>
        </p:txBody>
      </p:sp>
    </p:spTree>
    <p:extLst>
      <p:ext uri="{BB962C8B-B14F-4D97-AF65-F5344CB8AC3E}">
        <p14:creationId xmlns:p14="http://schemas.microsoft.com/office/powerpoint/2010/main" val="116201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4D3DD8-AC12-9E00-A2AB-B92325C8F0E3}"/>
              </a:ext>
              <a:ext uri="{C183D7F6-B498-43B3-948B-1728B52AA6E4}">
                <adec:decorative xmlns:adec="http://schemas.microsoft.com/office/drawing/2017/decorative" val="1"/>
              </a:ext>
            </a:extLst>
          </p:cNvPr>
          <p:cNvSpPr>
            <a:spLocks noGrp="1"/>
          </p:cNvSpPr>
          <p:nvPr>
            <p:ph type="sldNum" sz="quarter" idx="11"/>
          </p:nvPr>
        </p:nvSpPr>
        <p:spPr/>
        <p:txBody>
          <a:bodyPr/>
          <a:lstStyle/>
          <a:p>
            <a:fld id="{4A063B08-9E1F-4AD0-B13A-08032863C876}" type="slidenum">
              <a:rPr lang="en-GB" smtClean="0"/>
              <a:pPr/>
              <a:t>3</a:t>
            </a:fld>
            <a:endParaRPr lang="en-GB" dirty="0"/>
          </a:p>
        </p:txBody>
      </p:sp>
      <p:sp>
        <p:nvSpPr>
          <p:cNvPr id="4" name="Title 3">
            <a:extLst>
              <a:ext uri="{FF2B5EF4-FFF2-40B4-BE49-F238E27FC236}">
                <a16:creationId xmlns:a16="http://schemas.microsoft.com/office/drawing/2014/main" id="{6506CB4A-F010-10E9-75D2-613D05E3F014}"/>
              </a:ext>
            </a:extLst>
          </p:cNvPr>
          <p:cNvSpPr>
            <a:spLocks noGrp="1"/>
          </p:cNvSpPr>
          <p:nvPr>
            <p:ph type="title" idx="4294967295"/>
          </p:nvPr>
        </p:nvSpPr>
        <p:spPr>
          <a:xfrm>
            <a:off x="0" y="360363"/>
            <a:ext cx="11444288" cy="534987"/>
          </a:xfrm>
        </p:spPr>
        <p:txBody>
          <a:bodyPr/>
          <a:lstStyle/>
          <a:p>
            <a:r>
              <a:rPr lang="en-GB" dirty="0">
                <a:solidFill>
                  <a:srgbClr val="333333">
                    <a:alpha val="0"/>
                  </a:srgbClr>
                </a:solidFill>
              </a:rPr>
              <a:t>PSBA Quote</a:t>
            </a:r>
          </a:p>
        </p:txBody>
      </p:sp>
      <p:sp>
        <p:nvSpPr>
          <p:cNvPr id="6" name="TextBox 5">
            <a:extLst>
              <a:ext uri="{FF2B5EF4-FFF2-40B4-BE49-F238E27FC236}">
                <a16:creationId xmlns:a16="http://schemas.microsoft.com/office/drawing/2014/main" id="{3431B185-28D6-034C-F9B4-79C9FB9222E3}"/>
              </a:ext>
            </a:extLst>
          </p:cNvPr>
          <p:cNvSpPr txBox="1"/>
          <p:nvPr/>
        </p:nvSpPr>
        <p:spPr>
          <a:xfrm>
            <a:off x="1061884" y="1012723"/>
            <a:ext cx="8623454" cy="3877985"/>
          </a:xfrm>
          <a:prstGeom prst="rect">
            <a:avLst/>
          </a:prstGeom>
          <a:noFill/>
          <a:ln>
            <a:noFill/>
          </a:ln>
        </p:spPr>
        <p:txBody>
          <a:bodyPr vert="horz" wrap="square" lIns="0" tIns="0" rIns="0" bIns="0" rtlCol="0" anchor="t">
            <a:spAutoFit/>
          </a:bodyPr>
          <a:lstStyle/>
          <a:p>
            <a:r>
              <a:rPr lang="en-GB" sz="3600" dirty="0">
                <a:solidFill>
                  <a:srgbClr val="002D54"/>
                </a:solidFill>
                <a:latin typeface="Roboto Medium" panose="02000000000000000000" pitchFamily="2" charset="0"/>
                <a:ea typeface="Roboto Medium" panose="02000000000000000000" pitchFamily="2" charset="0"/>
              </a:rPr>
              <a:t>Public sector bodies must comply with the accessibility requirement, where ‘accessibility requirement’ means the requirement to make a website or mobile application accessible by making it perceivable, operable, understandable and robust.</a:t>
            </a:r>
            <a:endParaRPr lang="en-GB" sz="3600" dirty="0"/>
          </a:p>
        </p:txBody>
      </p:sp>
      <p:sp>
        <p:nvSpPr>
          <p:cNvPr id="7" name="TextBox 6">
            <a:extLst>
              <a:ext uri="{FF2B5EF4-FFF2-40B4-BE49-F238E27FC236}">
                <a16:creationId xmlns:a16="http://schemas.microsoft.com/office/drawing/2014/main" id="{CE02FC4F-9467-1E0F-7B26-0AC2EA24A896}"/>
              </a:ext>
            </a:extLst>
          </p:cNvPr>
          <p:cNvSpPr txBox="1"/>
          <p:nvPr/>
        </p:nvSpPr>
        <p:spPr>
          <a:xfrm>
            <a:off x="1103234" y="5109165"/>
            <a:ext cx="7490160" cy="369332"/>
          </a:xfrm>
          <a:prstGeom prst="rect">
            <a:avLst/>
          </a:prstGeom>
          <a:noFill/>
          <a:ln>
            <a:noFill/>
          </a:ln>
        </p:spPr>
        <p:txBody>
          <a:bodyPr vert="horz" wrap="square" lIns="0" tIns="0" rIns="0" bIns="0" rtlCol="0" anchor="t">
            <a:spAutoFit/>
          </a:bodyPr>
          <a:lstStyle/>
          <a:p>
            <a:pPr marL="90805" marR="5080" lvl="0" indent="-78740" algn="l" defTabSz="914400" rtl="0" eaLnBrk="1" fontAlgn="auto" latinLnBrk="0" hangingPunct="1">
              <a:lnSpc>
                <a:spcPct val="100000"/>
              </a:lnSpc>
              <a:spcBef>
                <a:spcPts val="0"/>
              </a:spcBef>
              <a:spcAft>
                <a:spcPts val="0"/>
              </a:spcAft>
              <a:buClrTx/>
              <a:buSzTx/>
              <a:buFontTx/>
              <a:buNone/>
              <a:tabLst>
                <a:tab pos="1831339" algn="l"/>
                <a:tab pos="1910080" algn="l"/>
                <a:tab pos="2647950" algn="l"/>
                <a:tab pos="3335654" algn="l"/>
              </a:tabLst>
              <a:defRPr/>
            </a:pPr>
            <a:r>
              <a:rPr kumimoji="0" lang="en-GB" sz="2400" b="0" i="0" u="none" strike="noStrike" kern="1200" cap="none" spc="0" normalizeH="0" baseline="0" noProof="0" dirty="0">
                <a:ln>
                  <a:noFill/>
                </a:ln>
                <a:solidFill>
                  <a:srgbClr val="002D54"/>
                </a:solidFill>
                <a:effectLst/>
                <a:uLnTx/>
                <a:uFillTx/>
                <a:latin typeface="Roboto Medium" panose="02000000000000000000" pitchFamily="2" charset="0"/>
                <a:ea typeface="Roboto Medium" panose="02000000000000000000" pitchFamily="2" charset="0"/>
                <a:cs typeface="+mn-cs"/>
              </a:rPr>
              <a:t>Public Sector Bodies Accessibility Regulations 2018</a:t>
            </a:r>
          </a:p>
        </p:txBody>
      </p:sp>
      <p:sp>
        <p:nvSpPr>
          <p:cNvPr id="8" name="Rectangle 7">
            <a:extLst>
              <a:ext uri="{FF2B5EF4-FFF2-40B4-BE49-F238E27FC236}">
                <a16:creationId xmlns:a16="http://schemas.microsoft.com/office/drawing/2014/main" id="{2042F834-9CFD-1FC7-3076-ABDFE03A6B42}"/>
              </a:ext>
              <a:ext uri="{C183D7F6-B498-43B3-948B-1728B52AA6E4}">
                <adec:decorative xmlns:adec="http://schemas.microsoft.com/office/drawing/2017/decorative" val="1"/>
              </a:ext>
            </a:extLst>
          </p:cNvPr>
          <p:cNvSpPr/>
          <p:nvPr/>
        </p:nvSpPr>
        <p:spPr>
          <a:xfrm>
            <a:off x="609600" y="1012723"/>
            <a:ext cx="98324" cy="446577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742295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C5AA1-A20C-F529-5F35-85DBB9A33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ABF84-9DB8-A7DC-0BAD-9FEC46269388}"/>
              </a:ext>
            </a:extLst>
          </p:cNvPr>
          <p:cNvSpPr>
            <a:spLocks noGrp="1"/>
          </p:cNvSpPr>
          <p:nvPr>
            <p:ph type="title"/>
          </p:nvPr>
        </p:nvSpPr>
        <p:spPr>
          <a:xfrm>
            <a:off x="831850" y="2587192"/>
            <a:ext cx="10515600" cy="1089529"/>
          </a:xfrm>
        </p:spPr>
        <p:txBody>
          <a:bodyPr/>
          <a:lstStyle/>
          <a:p>
            <a:r>
              <a:rPr lang="en-GB" dirty="0"/>
              <a:t>Public bodies had until September 2020 to meet this requirement!</a:t>
            </a:r>
          </a:p>
        </p:txBody>
      </p:sp>
    </p:spTree>
    <p:extLst>
      <p:ext uri="{BB962C8B-B14F-4D97-AF65-F5344CB8AC3E}">
        <p14:creationId xmlns:p14="http://schemas.microsoft.com/office/powerpoint/2010/main" val="35339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53200-B03D-4CBE-C1D9-ACC1F41F2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87513-46C4-4957-9002-6A37A282F999}"/>
              </a:ext>
            </a:extLst>
          </p:cNvPr>
          <p:cNvSpPr>
            <a:spLocks noGrp="1"/>
          </p:cNvSpPr>
          <p:nvPr>
            <p:ph type="title"/>
          </p:nvPr>
        </p:nvSpPr>
        <p:spPr/>
        <p:txBody>
          <a:bodyPr/>
          <a:lstStyle/>
          <a:p>
            <a:r>
              <a:rPr lang="en-GB" dirty="0"/>
              <a:t>Why does it matter?</a:t>
            </a:r>
          </a:p>
        </p:txBody>
      </p:sp>
      <p:sp>
        <p:nvSpPr>
          <p:cNvPr id="3" name="Content Placeholder 2">
            <a:extLst>
              <a:ext uri="{FF2B5EF4-FFF2-40B4-BE49-F238E27FC236}">
                <a16:creationId xmlns:a16="http://schemas.microsoft.com/office/drawing/2014/main" id="{F6DF3CE9-6DC2-73C4-F4A8-1D8F9AADCF88}"/>
              </a:ext>
            </a:extLst>
          </p:cNvPr>
          <p:cNvSpPr>
            <a:spLocks noGrp="1"/>
          </p:cNvSpPr>
          <p:nvPr>
            <p:ph idx="1"/>
          </p:nvPr>
        </p:nvSpPr>
        <p:spPr/>
        <p:txBody>
          <a:bodyPr>
            <a:normAutofit/>
          </a:bodyPr>
          <a:lstStyle/>
          <a:p>
            <a:pPr marL="342900" indent="-342900">
              <a:buFont typeface="Arial" panose="020B0604020202020204" pitchFamily="34" charset="0"/>
              <a:buChar char="•"/>
            </a:pPr>
            <a:r>
              <a:rPr lang="en-GB" b="0" dirty="0"/>
              <a:t>It is now September 2025! We’ve had 5 years to get this right…</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It is crucial that the data visualisations we produce are understood by people of all abilities</a:t>
            </a:r>
          </a:p>
          <a:p>
            <a:pPr marL="342900" indent="-342900">
              <a:buFont typeface="Arial" panose="020B0604020202020204" pitchFamily="34" charset="0"/>
              <a:buChar char="•"/>
            </a:pPr>
            <a:r>
              <a:rPr lang="en-GB" b="0" dirty="0"/>
              <a:t>1 in 12 men and 1 in 200 women have some form of colour blindness</a:t>
            </a:r>
          </a:p>
          <a:p>
            <a:pPr marL="342900" indent="-342900">
              <a:buFont typeface="Arial" panose="020B0604020202020204" pitchFamily="34" charset="0"/>
              <a:buChar char="•"/>
            </a:pPr>
            <a:r>
              <a:rPr lang="en-GB" b="0" dirty="0"/>
              <a:t>Inaccessible data visualisations risk misinterpretation</a:t>
            </a:r>
          </a:p>
          <a:p>
            <a:pPr marL="342900" indent="-342900">
              <a:buFont typeface="Arial" panose="020B0604020202020204" pitchFamily="34" charset="0"/>
              <a:buChar char="•"/>
            </a:pPr>
            <a:r>
              <a:rPr lang="en-GB" b="0" dirty="0"/>
              <a:t>Meeting WCAG standards future proofs content</a:t>
            </a:r>
          </a:p>
          <a:p>
            <a:pPr marL="342900" indent="-342900">
              <a:buFont typeface="Arial" panose="020B0604020202020204" pitchFamily="34" charset="0"/>
              <a:buChar char="•"/>
            </a:pPr>
            <a:r>
              <a:rPr lang="en-GB" b="0" dirty="0"/>
              <a:t>Legal obligations as mentioned</a:t>
            </a:r>
          </a:p>
        </p:txBody>
      </p:sp>
    </p:spTree>
    <p:extLst>
      <p:ext uri="{BB962C8B-B14F-4D97-AF65-F5344CB8AC3E}">
        <p14:creationId xmlns:p14="http://schemas.microsoft.com/office/powerpoint/2010/main" val="377047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ed pencils&#10;&#10;Description automatically generated with medium confidence">
            <a:extLst>
              <a:ext uri="{FF2B5EF4-FFF2-40B4-BE49-F238E27FC236}">
                <a16:creationId xmlns:a16="http://schemas.microsoft.com/office/drawing/2014/main" id="{6383DCF0-9609-A6C5-17D9-FCB468044D9F}"/>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1651CC-2332-0CA3-4E23-C8F6EF6BA431}"/>
              </a:ext>
            </a:extLst>
          </p:cNvPr>
          <p:cNvSpPr txBox="1"/>
          <p:nvPr/>
        </p:nvSpPr>
        <p:spPr>
          <a:xfrm>
            <a:off x="603504" y="770467"/>
            <a:ext cx="10782300" cy="3352800"/>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8800" i="1" kern="1200" spc="-120" baseline="0" dirty="0">
                <a:latin typeface="Arial" panose="020B0604020202020204" pitchFamily="34" charset="0"/>
                <a:ea typeface="+mj-ea"/>
                <a:cs typeface="Arial" panose="020B0604020202020204" pitchFamily="34" charset="0"/>
              </a:rPr>
              <a:t>A game… </a:t>
            </a:r>
            <a:r>
              <a:rPr lang="en-US" sz="8800" i="1" kern="1200" spc="-120" baseline="0" dirty="0" err="1">
                <a:latin typeface="Arial" panose="020B0604020202020204" pitchFamily="34" charset="0"/>
                <a:ea typeface="+mj-ea"/>
                <a:cs typeface="Arial" panose="020B0604020202020204" pitchFamily="34" charset="0"/>
              </a:rPr>
              <a:t>Descriptionary</a:t>
            </a:r>
            <a:endParaRPr lang="en-US" sz="8800" i="1" kern="1200" spc="-120" baseline="0" dirty="0">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95F54403-BED8-9A33-8E54-57041EE90ABD}"/>
              </a:ext>
            </a:extLst>
          </p:cNvPr>
          <p:cNvSpPr txBox="1"/>
          <p:nvPr/>
        </p:nvSpPr>
        <p:spPr>
          <a:xfrm>
            <a:off x="6400800" y="5624416"/>
            <a:ext cx="5616702" cy="46311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defTabSz="457200" fontAlgn="auto">
              <a:lnSpc>
                <a:spcPct val="100000"/>
              </a:lnSpc>
              <a:spcBef>
                <a:spcPts val="0"/>
              </a:spcBef>
              <a:spcAft>
                <a:spcPts val="0"/>
              </a:spcAft>
              <a:buClrTx/>
              <a:buSzTx/>
              <a:buFontTx/>
              <a:buNone/>
              <a:tabLst/>
              <a:defRPr kumimoji="0" sz="2800" b="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With thanks to colleagues </a:t>
            </a:r>
            <a:r>
              <a:rPr lang="en-US"/>
              <a:t>in </a:t>
            </a:r>
            <a:r>
              <a:rPr lang="en-US" dirty="0" err="1"/>
              <a:t>DfT</a:t>
            </a:r>
            <a:endParaRPr lang="en-GB" dirty="0"/>
          </a:p>
        </p:txBody>
      </p:sp>
    </p:spTree>
    <p:extLst>
      <p:ext uri="{BB962C8B-B14F-4D97-AF65-F5344CB8AC3E}">
        <p14:creationId xmlns:p14="http://schemas.microsoft.com/office/powerpoint/2010/main" val="400753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4" name="Picture 3" descr="A group of colored pencils&#10;&#10;Description automatically generated with medium confidence">
            <a:extLst>
              <a:ext uri="{FF2B5EF4-FFF2-40B4-BE49-F238E27FC236}">
                <a16:creationId xmlns:a16="http://schemas.microsoft.com/office/drawing/2014/main" id="{6383DCF0-9609-A6C5-17D9-FCB468044D9F}"/>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0" y="9144"/>
            <a:ext cx="12192000" cy="6858000"/>
          </a:xfrm>
          <a:prstGeom prst="rect">
            <a:avLst/>
          </a:prstGeom>
        </p:spPr>
      </p:pic>
      <p:sp>
        <p:nvSpPr>
          <p:cNvPr id="2" name="Rectangle 1">
            <a:extLst>
              <a:ext uri="{FF2B5EF4-FFF2-40B4-BE49-F238E27FC236}">
                <a16:creationId xmlns:a16="http://schemas.microsoft.com/office/drawing/2014/main" id="{610BAD7D-B3EA-113E-D735-762D03414273}"/>
              </a:ext>
            </a:extLst>
          </p:cNvPr>
          <p:cNvSpPr/>
          <p:nvPr/>
        </p:nvSpPr>
        <p:spPr>
          <a:xfrm>
            <a:off x="2402897" y="2266014"/>
            <a:ext cx="8520027" cy="289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a:ea typeface="+mn-ea"/>
                <a:cs typeface="Arial"/>
              </a:rPr>
              <a:t>Round 1 – warm up</a:t>
            </a:r>
            <a:endPar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7B8A718-3DCB-FE73-C334-58BCEB91CB76}"/>
              </a:ext>
            </a:extLst>
          </p:cNvPr>
          <p:cNvSpPr txBox="1"/>
          <p:nvPr/>
        </p:nvSpPr>
        <p:spPr>
          <a:xfrm>
            <a:off x="2944368" y="4151376"/>
            <a:ext cx="6080760" cy="1008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defTabSz="457200" fontAlgn="auto">
              <a:lnSpc>
                <a:spcPct val="100000"/>
              </a:lnSpc>
              <a:spcBef>
                <a:spcPts val="0"/>
              </a:spcBef>
              <a:spcAft>
                <a:spcPts val="0"/>
              </a:spcAft>
              <a:buClrTx/>
              <a:buSzTx/>
              <a:buFontTx/>
              <a:buNone/>
              <a:tabLst/>
              <a:defRPr kumimoji="0" sz="2800" b="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Description: A pear and a bunch of grapes in a bowl</a:t>
            </a:r>
            <a:endParaRPr lang="en-GB" dirty="0"/>
          </a:p>
        </p:txBody>
      </p:sp>
    </p:spTree>
    <p:extLst>
      <p:ext uri="{BB962C8B-B14F-4D97-AF65-F5344CB8AC3E}">
        <p14:creationId xmlns:p14="http://schemas.microsoft.com/office/powerpoint/2010/main" val="7436196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descr="Fruit bowl outline">
            <a:extLst>
              <a:ext uri="{FF2B5EF4-FFF2-40B4-BE49-F238E27FC236}">
                <a16:creationId xmlns:a16="http://schemas.microsoft.com/office/drawing/2014/main" id="{201DB068-B1F5-1F4B-D90D-C5F715012F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3604" y="345084"/>
            <a:ext cx="4408994" cy="4408994"/>
          </a:xfrm>
          <a:prstGeom prst="rect">
            <a:avLst/>
          </a:prstGeom>
        </p:spPr>
      </p:pic>
      <p:sp>
        <p:nvSpPr>
          <p:cNvPr id="4" name="TextBox 3">
            <a:extLst>
              <a:ext uri="{FF2B5EF4-FFF2-40B4-BE49-F238E27FC236}">
                <a16:creationId xmlns:a16="http://schemas.microsoft.com/office/drawing/2014/main" id="{6A145803-4178-1526-78C7-7B9B01DF6AB1}"/>
              </a:ext>
            </a:extLst>
          </p:cNvPr>
          <p:cNvSpPr txBox="1"/>
          <p:nvPr/>
        </p:nvSpPr>
        <p:spPr>
          <a:xfrm>
            <a:off x="3455471" y="5111016"/>
            <a:ext cx="564040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Description: A pear and a bunch of grapes in a bowl</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496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4" name="Picture 3" descr="A group of colored pencils&#10;&#10;Description automatically generated with medium confidence">
            <a:extLst>
              <a:ext uri="{FF2B5EF4-FFF2-40B4-BE49-F238E27FC236}">
                <a16:creationId xmlns:a16="http://schemas.microsoft.com/office/drawing/2014/main" id="{6383DCF0-9609-A6C5-17D9-FCB468044D9F}"/>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10BAD7D-B3EA-113E-D735-762D03414273}"/>
              </a:ext>
            </a:extLst>
          </p:cNvPr>
          <p:cNvSpPr/>
          <p:nvPr/>
        </p:nvSpPr>
        <p:spPr>
          <a:xfrm>
            <a:off x="4376076" y="2054258"/>
            <a:ext cx="3693103" cy="289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a:ea typeface="+mn-ea"/>
                <a:cs typeface="Arial"/>
              </a:rPr>
              <a:t>Round 2</a:t>
            </a:r>
            <a:endParaRPr kumimoji="0" lang="en-US" sz="36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70AE794-CB74-F75B-1353-ACABB95567F4}"/>
              </a:ext>
            </a:extLst>
          </p:cNvPr>
          <p:cNvSpPr txBox="1"/>
          <p:nvPr/>
        </p:nvSpPr>
        <p:spPr>
          <a:xfrm>
            <a:off x="3048762" y="4229207"/>
            <a:ext cx="6094476" cy="18158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R="0" lvl="0" indent="0" defTabSz="457200" fontAlgn="auto">
              <a:lnSpc>
                <a:spcPct val="100000"/>
              </a:lnSpc>
              <a:spcBef>
                <a:spcPts val="0"/>
              </a:spcBef>
              <a:spcAft>
                <a:spcPts val="0"/>
              </a:spcAft>
              <a:buClrTx/>
              <a:buSzTx/>
              <a:buFontTx/>
              <a:buNone/>
              <a:tabLst/>
              <a:defRPr kumimoji="0" sz="2800" b="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Description: a </a:t>
            </a:r>
            <a:r>
              <a:rPr lang="en-GB" dirty="0"/>
              <a:t>chart showing the proportion of short commute journeys, between 2002 and 2021, in Great Britain</a:t>
            </a:r>
          </a:p>
        </p:txBody>
      </p:sp>
    </p:spTree>
    <p:extLst>
      <p:ext uri="{BB962C8B-B14F-4D97-AF65-F5344CB8AC3E}">
        <p14:creationId xmlns:p14="http://schemas.microsoft.com/office/powerpoint/2010/main" val="169041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D-PPT-template.potx" id="{60B0BDE3-5DA8-4B38-96F9-2AE09EC7379B}" vid="{28E90486-4A67-4923-9618-41881C0A3A5F}"/>
    </a:ext>
  </a:ext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themeOverride>
</file>

<file path=docProps/app.xml><?xml version="1.0" encoding="utf-8"?>
<Properties xmlns="http://schemas.openxmlformats.org/officeDocument/2006/extended-properties" xmlns:vt="http://schemas.openxmlformats.org/officeDocument/2006/docPropsVTypes">
  <TotalTime>401</TotalTime>
  <Words>479</Words>
  <Application>Microsoft Office PowerPoint</Application>
  <PresentationFormat>Widescreen</PresentationFormat>
  <Paragraphs>46</Paragraphs>
  <Slides>13</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Aptos</vt:lpstr>
      <vt:lpstr>Aptos Display</vt:lpstr>
      <vt:lpstr>Arial</vt:lpstr>
      <vt:lpstr>Calibri</vt:lpstr>
      <vt:lpstr>Calibri Light</vt:lpstr>
      <vt:lpstr>Roboto Medium</vt:lpstr>
      <vt:lpstr>Office Theme</vt:lpstr>
      <vt:lpstr>1_Office Theme</vt:lpstr>
      <vt:lpstr>Metropolitan</vt:lpstr>
      <vt:lpstr>Accessibility in official statistics</vt:lpstr>
      <vt:lpstr>Agenda</vt:lpstr>
      <vt:lpstr>PSBA Quote</vt:lpstr>
      <vt:lpstr>Public bodies had until September 2020 to meet this requirement!</vt:lpstr>
      <vt:lpstr>Why does it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Hopefully I’ve persuaded you accessibility matters…  So what can you do about it?</vt:lpstr>
    </vt:vector>
  </TitlesOfParts>
  <Company>Department of Health and Social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Griffiths, Clare</dc:creator>
  <cp:lastModifiedBy>Griffiths, Clare</cp:lastModifiedBy>
  <cp:revision>1</cp:revision>
  <dcterms:created xsi:type="dcterms:W3CDTF">2025-08-21T08:05:12Z</dcterms:created>
  <dcterms:modified xsi:type="dcterms:W3CDTF">2025-08-22T09:05:11Z</dcterms:modified>
</cp:coreProperties>
</file>