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8288000" cy="10287000"/>
  <p:notesSz cx="6858000" cy="9144000"/>
  <p:embeddedFontLst>
    <p:embeddedFont>
      <p:font typeface="Arial Unicode" panose="020B0604020202020204" pitchFamily="34" charset="-128"/>
      <p:regular r:id="rId16"/>
    </p:embeddedFont>
    <p:embeddedFont>
      <p:font typeface="Bicubik" panose="02000503020000020004" pitchFamily="2" charset="0"/>
      <p:regular r:id="rId17"/>
    </p:embeddedFont>
    <p:embeddedFont>
      <p:font typeface="ITC Franklin Gothic LT" panose="020B0504030503020204" pitchFamily="34" charset="77"/>
      <p:regular r:id="rId18"/>
    </p:embeddedFont>
    <p:embeddedFont>
      <p:font typeface="ITC Franklin Gothic LT Semi-Bold" panose="020B0704030502020204" pitchFamily="34" charset="77"/>
      <p:regular r:id="rId19"/>
      <p:bold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640" autoAdjust="0"/>
  </p:normalViewPr>
  <p:slideViewPr>
    <p:cSldViewPr>
      <p:cViewPr varScale="1">
        <p:scale>
          <a:sx n="77" d="100"/>
          <a:sy n="77" d="100"/>
        </p:scale>
        <p:origin x="464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18.02.2026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nrennie.rbind.io" TargetMode="External"/><Relationship Id="rId2" Type="http://schemas.openxmlformats.org/officeDocument/2006/relationships/hyperlink" Target="https://kenglish95.github.io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2227947" y="2528478"/>
            <a:ext cx="4912519" cy="6612731"/>
            <a:chOff x="0" y="0"/>
            <a:chExt cx="6550025" cy="881697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550025" cy="8816975"/>
            </a:xfrm>
            <a:custGeom>
              <a:avLst/>
              <a:gdLst/>
              <a:ahLst/>
              <a:cxnLst/>
              <a:rect l="l" t="t" r="r" b="b"/>
              <a:pathLst>
                <a:path w="6550025" h="8816975">
                  <a:moveTo>
                    <a:pt x="5738622" y="0"/>
                  </a:moveTo>
                  <a:lnTo>
                    <a:pt x="6550025" y="0"/>
                  </a:lnTo>
                  <a:lnTo>
                    <a:pt x="6550025" y="8816975"/>
                  </a:lnTo>
                  <a:lnTo>
                    <a:pt x="0" y="8816975"/>
                  </a:lnTo>
                  <a:lnTo>
                    <a:pt x="0" y="8054975"/>
                  </a:lnTo>
                  <a:lnTo>
                    <a:pt x="5738622" y="8054975"/>
                  </a:lnTo>
                  <a:lnTo>
                    <a:pt x="5738622" y="0"/>
                  </a:lnTo>
                  <a:close/>
                </a:path>
              </a:pathLst>
            </a:custGeom>
            <a:solidFill>
              <a:srgbClr val="EC0090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Freeform 4"/>
          <p:cNvSpPr/>
          <p:nvPr/>
        </p:nvSpPr>
        <p:spPr>
          <a:xfrm>
            <a:off x="1129284" y="1116701"/>
            <a:ext cx="16011173" cy="8024508"/>
          </a:xfrm>
          <a:custGeom>
            <a:avLst/>
            <a:gdLst/>
            <a:ahLst/>
            <a:cxnLst/>
            <a:rect l="l" t="t" r="r" b="b"/>
            <a:pathLst>
              <a:path w="16011173" h="8024508">
                <a:moveTo>
                  <a:pt x="0" y="0"/>
                </a:moveTo>
                <a:lnTo>
                  <a:pt x="16011173" y="0"/>
                </a:lnTo>
                <a:lnTo>
                  <a:pt x="16011173" y="8024508"/>
                </a:lnTo>
                <a:lnTo>
                  <a:pt x="0" y="80245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1129284" y="1116701"/>
            <a:ext cx="16011173" cy="8024508"/>
          </a:xfrm>
          <a:custGeom>
            <a:avLst/>
            <a:gdLst/>
            <a:ahLst/>
            <a:cxnLst/>
            <a:rect l="l" t="t" r="r" b="b"/>
            <a:pathLst>
              <a:path w="16011173" h="8024508">
                <a:moveTo>
                  <a:pt x="0" y="0"/>
                </a:moveTo>
                <a:lnTo>
                  <a:pt x="16011173" y="0"/>
                </a:lnTo>
                <a:lnTo>
                  <a:pt x="16011173" y="8024508"/>
                </a:lnTo>
                <a:lnTo>
                  <a:pt x="0" y="802450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6" name="Group 6"/>
          <p:cNvGrpSpPr/>
          <p:nvPr/>
        </p:nvGrpSpPr>
        <p:grpSpPr>
          <a:xfrm>
            <a:off x="2715411" y="2682678"/>
            <a:ext cx="12857178" cy="3466440"/>
            <a:chOff x="0" y="0"/>
            <a:chExt cx="16722458" cy="4508563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6722458" cy="4508567"/>
            </a:xfrm>
            <a:custGeom>
              <a:avLst/>
              <a:gdLst/>
              <a:ahLst/>
              <a:cxnLst/>
              <a:rect l="l" t="t" r="r" b="b"/>
              <a:pathLst>
                <a:path w="16722458" h="4508567">
                  <a:moveTo>
                    <a:pt x="0" y="0"/>
                  </a:moveTo>
                  <a:lnTo>
                    <a:pt x="16722458" y="0"/>
                  </a:lnTo>
                  <a:lnTo>
                    <a:pt x="16722458" y="4508567"/>
                  </a:lnTo>
                  <a:lnTo>
                    <a:pt x="0" y="4508567"/>
                  </a:lnTo>
                  <a:close/>
                </a:path>
              </a:pathLst>
            </a:custGeom>
            <a:blipFill>
              <a:blip r:embed="rId6">
                <a:alphaModFix amt="0"/>
              </a:blip>
              <a:stretch>
                <a:fillRect t="-25732" b="-18809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76200"/>
              <a:ext cx="16722458" cy="4432363"/>
            </a:xfrm>
            <a:prstGeom prst="rect">
              <a:avLst/>
            </a:prstGeom>
          </p:spPr>
          <p:txBody>
            <a:bodyPr lIns="0" tIns="0" rIns="0" bIns="0" rtlCol="0" anchor="b"/>
            <a:lstStyle/>
            <a:p>
              <a:pPr algn="ctr">
                <a:lnSpc>
                  <a:spcPts val="8009"/>
                </a:lnSpc>
              </a:pPr>
              <a:r>
                <a:rPr lang="en-US" sz="7499">
                  <a:solidFill>
                    <a:srgbClr val="000000"/>
                  </a:solidFill>
                  <a:latin typeface="Bicubik"/>
                  <a:ea typeface="Bicubik"/>
                  <a:cs typeface="Bicubik"/>
                  <a:sym typeface="Bicubik"/>
                </a:rPr>
                <a:t>Visualising the UK’s LGBTQ+ population</a:t>
              </a:r>
            </a:p>
            <a:p>
              <a:pPr algn="ctr">
                <a:lnSpc>
                  <a:spcPts val="7209"/>
                </a:lnSpc>
              </a:pPr>
              <a:endParaRPr lang="en-US" sz="7499">
                <a:solidFill>
                  <a:srgbClr val="000000"/>
                </a:solidFill>
                <a:latin typeface="Bicubik"/>
                <a:ea typeface="Bicubik"/>
                <a:cs typeface="Bicubik"/>
                <a:sym typeface="Bicubik"/>
              </a:endParaRPr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4111295" y="5932513"/>
            <a:ext cx="10064629" cy="17552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03"/>
              </a:lnSpc>
            </a:pPr>
            <a:r>
              <a:rPr lang="en-US" sz="3499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Kirstie Ken English (they/them) </a:t>
            </a:r>
          </a:p>
          <a:p>
            <a:pPr algn="ctr">
              <a:lnSpc>
                <a:spcPts val="4703"/>
              </a:lnSpc>
            </a:pPr>
            <a:r>
              <a:rPr lang="en-US" sz="3499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Nicola Rennie (she/her) </a:t>
            </a:r>
          </a:p>
          <a:p>
            <a:pPr algn="ctr">
              <a:lnSpc>
                <a:spcPts val="4703"/>
              </a:lnSpc>
            </a:pPr>
            <a:r>
              <a:rPr lang="en-US" sz="3499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#VisLGBTQ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17147" y="562"/>
            <a:ext cx="342900" cy="10287000"/>
            <a:chOff x="0" y="0"/>
            <a:chExt cx="4572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7200" cy="13716000"/>
            </a:xfrm>
            <a:custGeom>
              <a:avLst/>
              <a:gdLst/>
              <a:ahLst/>
              <a:cxnLst/>
              <a:rect l="l" t="t" r="r" b="b"/>
              <a:pathLst>
                <a:path w="457200" h="13716000">
                  <a:moveTo>
                    <a:pt x="0" y="0"/>
                  </a:moveTo>
                  <a:lnTo>
                    <a:pt x="457200" y="0"/>
                  </a:lnTo>
                  <a:lnTo>
                    <a:pt x="4572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EC0090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TextBox 4"/>
          <p:cNvSpPr txBox="1"/>
          <p:nvPr/>
        </p:nvSpPr>
        <p:spPr>
          <a:xfrm>
            <a:off x="1348740" y="398374"/>
            <a:ext cx="7981127" cy="26711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942"/>
              </a:lnSpc>
            </a:pPr>
            <a:r>
              <a:rPr lang="en-US" sz="6500">
                <a:solidFill>
                  <a:srgbClr val="000000"/>
                </a:solidFill>
                <a:latin typeface="Bicubik"/>
                <a:ea typeface="Bicubik"/>
                <a:cs typeface="Bicubik"/>
                <a:sym typeface="Bicubik"/>
              </a:rPr>
              <a:t>The sex guIdance debate </a:t>
            </a:r>
          </a:p>
        </p:txBody>
      </p:sp>
      <p:grpSp>
        <p:nvGrpSpPr>
          <p:cNvPr id="5" name="Group 5"/>
          <p:cNvGrpSpPr/>
          <p:nvPr/>
        </p:nvGrpSpPr>
        <p:grpSpPr>
          <a:xfrm>
            <a:off x="9144000" y="1484709"/>
            <a:ext cx="8904149" cy="8147064"/>
            <a:chOff x="0" y="0"/>
            <a:chExt cx="11872199" cy="1086275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1872202" cy="10862749"/>
            </a:xfrm>
            <a:custGeom>
              <a:avLst/>
              <a:gdLst/>
              <a:ahLst/>
              <a:cxnLst/>
              <a:rect l="l" t="t" r="r" b="b"/>
              <a:pathLst>
                <a:path w="11872202" h="10862749">
                  <a:moveTo>
                    <a:pt x="0" y="0"/>
                  </a:moveTo>
                  <a:lnTo>
                    <a:pt x="11872202" y="0"/>
                  </a:lnTo>
                  <a:lnTo>
                    <a:pt x="11872202" y="10862749"/>
                  </a:lnTo>
                  <a:lnTo>
                    <a:pt x="0" y="10862749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l="-73107" r="-61681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28575"/>
              <a:ext cx="11872199" cy="10834177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633410" lvl="1" indent="-316705" algn="l">
                <a:lnSpc>
                  <a:spcPts val="3947"/>
                </a:lnSpc>
                <a:buFont typeface="Arial"/>
                <a:buChar char="•"/>
              </a:pPr>
              <a:r>
                <a:rPr lang="en-US" sz="3499">
                  <a:solidFill>
                    <a:srgbClr val="000000"/>
                  </a:solidFill>
                  <a:latin typeface="Arial Unicode"/>
                  <a:ea typeface="Arial Unicode"/>
                  <a:cs typeface="Arial Unicode"/>
                  <a:sym typeface="Arial Unicode"/>
                </a:rPr>
                <a:t>Lived sex = trans people respond based on how they live</a:t>
              </a:r>
            </a:p>
            <a:p>
              <a:pPr marL="633410" lvl="1" indent="-316705" algn="l">
                <a:lnSpc>
                  <a:spcPts val="3947"/>
                </a:lnSpc>
                <a:buFont typeface="Arial"/>
                <a:buChar char="•"/>
              </a:pPr>
              <a:r>
                <a:rPr lang="en-US" sz="3499">
                  <a:solidFill>
                    <a:srgbClr val="000000"/>
                  </a:solidFill>
                  <a:latin typeface="Arial Unicode"/>
                  <a:ea typeface="Arial Unicode"/>
                  <a:cs typeface="Arial Unicode"/>
                  <a:sym typeface="Arial Unicode"/>
                </a:rPr>
                <a:t>Documented sex  = trans people with GRC’s respond based on how they live </a:t>
              </a:r>
            </a:p>
            <a:p>
              <a:pPr marL="633410" lvl="1" indent="-316705" algn="l">
                <a:lnSpc>
                  <a:spcPts val="3947"/>
                </a:lnSpc>
                <a:buFont typeface="Arial"/>
                <a:buChar char="•"/>
              </a:pPr>
              <a:r>
                <a:rPr lang="en-US" sz="3499">
                  <a:solidFill>
                    <a:srgbClr val="000000"/>
                  </a:solidFill>
                  <a:latin typeface="Arial Unicode"/>
                  <a:ea typeface="Arial Unicode"/>
                  <a:cs typeface="Arial Unicode"/>
                  <a:sym typeface="Arial Unicode"/>
                </a:rPr>
                <a:t>Timeline:</a:t>
              </a:r>
            </a:p>
            <a:p>
              <a:pPr marL="1561523" lvl="2" indent="-520508" algn="l">
                <a:lnSpc>
                  <a:spcPts val="3947"/>
                </a:lnSpc>
                <a:buFont typeface="Arial"/>
                <a:buChar char="⚬"/>
              </a:pPr>
              <a:r>
                <a:rPr lang="en-US" sz="3499">
                  <a:solidFill>
                    <a:srgbClr val="000000"/>
                  </a:solidFill>
                  <a:latin typeface="Arial Unicode"/>
                  <a:ea typeface="Arial Unicode"/>
                  <a:cs typeface="Arial Unicode"/>
                  <a:sym typeface="Arial Unicode"/>
                </a:rPr>
                <a:t>2001: It was recognised that it was unclear how trans people should respond to the sex question. Those that asked were provided lived sex guidance</a:t>
              </a:r>
            </a:p>
            <a:p>
              <a:pPr marL="1561523" lvl="2" indent="-520508" algn="l">
                <a:lnSpc>
                  <a:spcPts val="3947"/>
                </a:lnSpc>
                <a:buFont typeface="Arial"/>
                <a:buChar char="⚬"/>
              </a:pPr>
              <a:r>
                <a:rPr lang="en-US" sz="3499">
                  <a:solidFill>
                    <a:srgbClr val="000000"/>
                  </a:solidFill>
                  <a:latin typeface="Arial Unicode"/>
                  <a:ea typeface="Arial Unicode"/>
                  <a:cs typeface="Arial Unicode"/>
                  <a:sym typeface="Arial Unicode"/>
                </a:rPr>
                <a:t>2011: Live sex guidance utilised across UK census online help pages</a:t>
              </a:r>
            </a:p>
            <a:p>
              <a:pPr marL="1561523" lvl="2" indent="-520508" algn="l">
                <a:lnSpc>
                  <a:spcPts val="3947"/>
                </a:lnSpc>
                <a:buFont typeface="Arial"/>
                <a:buChar char="⚬"/>
              </a:pPr>
              <a:r>
                <a:rPr lang="en-US" sz="3499">
                  <a:solidFill>
                    <a:srgbClr val="000000"/>
                  </a:solidFill>
                  <a:latin typeface="Arial Unicode"/>
                  <a:ea typeface="Arial Unicode"/>
                  <a:cs typeface="Arial Unicode"/>
                  <a:sym typeface="Arial Unicode"/>
                </a:rPr>
                <a:t>2021/22: Split in guidance use </a:t>
              </a:r>
            </a:p>
            <a:p>
              <a:pPr marL="1338453" lvl="2" indent="-446151" algn="l">
                <a:lnSpc>
                  <a:spcPts val="3383"/>
                </a:lnSpc>
              </a:pPr>
              <a:endParaRPr lang="en-US" sz="3499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endParaRPr>
            </a:p>
            <a:p>
              <a:pPr marL="1338453" lvl="2" indent="-446151" algn="l">
                <a:lnSpc>
                  <a:spcPts val="3383"/>
                </a:lnSpc>
              </a:pPr>
              <a:endParaRPr lang="en-US" sz="3499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endParaRP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671971" y="3099816"/>
            <a:ext cx="6682454" cy="6682454"/>
            <a:chOff x="0" y="0"/>
            <a:chExt cx="8909939" cy="8909939"/>
          </a:xfrm>
        </p:grpSpPr>
        <p:sp>
          <p:nvSpPr>
            <p:cNvPr id="9" name="Freeform 9" descr="A graph showing genders and transsexuals  AI-generated content may be incorrect."/>
            <p:cNvSpPr/>
            <p:nvPr/>
          </p:nvSpPr>
          <p:spPr>
            <a:xfrm>
              <a:off x="0" y="0"/>
              <a:ext cx="8909939" cy="8909939"/>
            </a:xfrm>
            <a:custGeom>
              <a:avLst/>
              <a:gdLst/>
              <a:ahLst/>
              <a:cxnLst/>
              <a:rect l="l" t="t" r="r" b="b"/>
              <a:pathLst>
                <a:path w="8909939" h="8909939">
                  <a:moveTo>
                    <a:pt x="0" y="0"/>
                  </a:moveTo>
                  <a:lnTo>
                    <a:pt x="8909939" y="0"/>
                  </a:lnTo>
                  <a:lnTo>
                    <a:pt x="8909939" y="8909939"/>
                  </a:lnTo>
                  <a:lnTo>
                    <a:pt x="0" y="89099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17147" y="562"/>
            <a:ext cx="342900" cy="10287000"/>
            <a:chOff x="0" y="0"/>
            <a:chExt cx="4572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7200" cy="13716000"/>
            </a:xfrm>
            <a:custGeom>
              <a:avLst/>
              <a:gdLst/>
              <a:ahLst/>
              <a:cxnLst/>
              <a:rect l="l" t="t" r="r" b="b"/>
              <a:pathLst>
                <a:path w="457200" h="13716000">
                  <a:moveTo>
                    <a:pt x="0" y="0"/>
                  </a:moveTo>
                  <a:lnTo>
                    <a:pt x="457200" y="0"/>
                  </a:lnTo>
                  <a:lnTo>
                    <a:pt x="4572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EC0090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TextBox 4"/>
          <p:cNvSpPr txBox="1"/>
          <p:nvPr/>
        </p:nvSpPr>
        <p:spPr>
          <a:xfrm>
            <a:off x="2148840" y="1141095"/>
            <a:ext cx="15888580" cy="17948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942"/>
              </a:lnSpc>
            </a:pPr>
            <a:r>
              <a:rPr lang="en-US" sz="6500">
                <a:solidFill>
                  <a:srgbClr val="000000"/>
                </a:solidFill>
                <a:latin typeface="Bicubik"/>
                <a:ea typeface="Bicubik"/>
                <a:cs typeface="Bicubik"/>
                <a:sym typeface="Bicubik"/>
              </a:rPr>
              <a:t>The 2021/2022 UK census designs  </a:t>
            </a:r>
          </a:p>
        </p:txBody>
      </p:sp>
      <p:graphicFrame>
        <p:nvGraphicFramePr>
          <p:cNvPr id="5" name="Table 5"/>
          <p:cNvGraphicFramePr>
            <a:graphicFrameLocks noGrp="1"/>
          </p:cNvGraphicFramePr>
          <p:nvPr/>
        </p:nvGraphicFramePr>
        <p:xfrm>
          <a:off x="1877517" y="3565245"/>
          <a:ext cx="15220950" cy="5086350"/>
        </p:xfrm>
        <a:graphic>
          <a:graphicData uri="http://schemas.openxmlformats.org/drawingml/2006/table">
            <a:tbl>
              <a:tblPr/>
              <a:tblGrid>
                <a:gridCol w="39359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4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263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81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65949"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defRPr/>
                      </a:pPr>
                      <a:r>
                        <a:rPr lang="en-US" sz="3000" b="1">
                          <a:solidFill>
                            <a:srgbClr val="FFFFFF"/>
                          </a:solidFill>
                          <a:latin typeface="ITC Franklin Gothic LT Semi-Bold"/>
                          <a:ea typeface="ITC Franklin Gothic LT Semi-Bold"/>
                          <a:cs typeface="ITC Franklin Gothic LT Semi-Bold"/>
                          <a:sym typeface="ITC Franklin Gothic LT Semi-Bold"/>
                        </a:rPr>
                        <a:t>Census </a:t>
                      </a:r>
                      <a:endParaRPr lang="en-US" sz="1100"/>
                    </a:p>
                  </a:txBody>
                  <a:tcPr marL="84767" marR="84767" marT="84767" marB="84767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7E4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defRPr/>
                      </a:pPr>
                      <a:r>
                        <a:rPr lang="en-US" sz="3000" b="1">
                          <a:solidFill>
                            <a:srgbClr val="FFFFFF"/>
                          </a:solidFill>
                          <a:latin typeface="ITC Franklin Gothic LT Semi-Bold"/>
                          <a:ea typeface="ITC Franklin Gothic LT Semi-Bold"/>
                          <a:cs typeface="ITC Franklin Gothic LT Semi-Bold"/>
                          <a:sym typeface="ITC Franklin Gothic LT Semi-Bold"/>
                        </a:rPr>
                        <a:t>Gender modality</a:t>
                      </a:r>
                      <a:endParaRPr lang="en-US" sz="1100"/>
                    </a:p>
                  </a:txBody>
                  <a:tcPr marL="84767" marR="84767" marT="84767" marB="84767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7E4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defRPr/>
                      </a:pPr>
                      <a:r>
                        <a:rPr lang="en-US" sz="3000" b="1">
                          <a:solidFill>
                            <a:srgbClr val="FFFFFF"/>
                          </a:solidFill>
                          <a:latin typeface="ITC Franklin Gothic LT Semi-Bold"/>
                          <a:ea typeface="ITC Franklin Gothic LT Semi-Bold"/>
                          <a:cs typeface="ITC Franklin Gothic LT Semi-Bold"/>
                          <a:sym typeface="ITC Franklin Gothic LT Semi-Bold"/>
                        </a:rPr>
                        <a:t>Sexual orientation </a:t>
                      </a:r>
                      <a:endParaRPr lang="en-US" sz="1100"/>
                    </a:p>
                  </a:txBody>
                  <a:tcPr marL="84767" marR="84767" marT="84767" marB="84767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7E4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defRPr/>
                      </a:pPr>
                      <a:r>
                        <a:rPr lang="en-US" sz="3000" b="1">
                          <a:solidFill>
                            <a:srgbClr val="FFFFFF"/>
                          </a:solidFill>
                          <a:latin typeface="ITC Franklin Gothic LT Semi-Bold"/>
                          <a:ea typeface="ITC Franklin Gothic LT Semi-Bold"/>
                          <a:cs typeface="ITC Franklin Gothic LT Semi-Bold"/>
                          <a:sym typeface="ITC Franklin Gothic LT Semi-Bold"/>
                        </a:rPr>
                        <a:t>Sex question with  lived sex guidance </a:t>
                      </a:r>
                      <a:endParaRPr lang="en-US" sz="1100"/>
                    </a:p>
                  </a:txBody>
                  <a:tcPr marL="84767" marR="84767" marT="84767" marB="84767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7E4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defRPr/>
                      </a:pPr>
                      <a:r>
                        <a:rPr lang="en-US" sz="3000" b="1">
                          <a:solidFill>
                            <a:srgbClr val="FFFFFF"/>
                          </a:solidFill>
                          <a:latin typeface="ITC Franklin Gothic LT Semi-Bold"/>
                          <a:ea typeface="ITC Franklin Gothic LT Semi-Bold"/>
                          <a:cs typeface="ITC Franklin Gothic LT Semi-Bold"/>
                          <a:sym typeface="ITC Franklin Gothic LT Semi-Bold"/>
                        </a:rPr>
                        <a:t>Sex question with documented sex guidance </a:t>
                      </a:r>
                      <a:endParaRPr lang="en-US" sz="1100"/>
                    </a:p>
                  </a:txBody>
                  <a:tcPr marL="84767" marR="84767" marT="84767" marB="84767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7E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6074">
                <a:tc>
                  <a:txBody>
                    <a:bodyPr/>
                    <a:lstStyle/>
                    <a:p>
                      <a:pPr algn="l">
                        <a:lnSpc>
                          <a:spcPts val="3600"/>
                        </a:lnSpc>
                        <a:defRPr/>
                      </a:pPr>
                      <a:r>
                        <a:rPr lang="en-US" sz="3000" b="1">
                          <a:solidFill>
                            <a:srgbClr val="000000"/>
                          </a:solidFill>
                          <a:latin typeface="ITC Franklin Gothic LT Semi-Bold"/>
                          <a:ea typeface="ITC Franklin Gothic LT Semi-Bold"/>
                          <a:cs typeface="ITC Franklin Gothic LT Semi-Bold"/>
                          <a:sym typeface="ITC Franklin Gothic LT Semi-Bold"/>
                        </a:rPr>
                        <a:t>Scotland (2022)</a:t>
                      </a:r>
                      <a:endParaRPr lang="en-US" sz="1100"/>
                    </a:p>
                  </a:txBody>
                  <a:tcPr marL="84767" marR="84767" marT="84767" marB="84767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400"/>
                        </a:lnSpc>
                        <a:defRPr/>
                      </a:pPr>
                      <a:r>
                        <a:rPr lang="en-US" sz="4500">
                          <a:solidFill>
                            <a:srgbClr val="000000"/>
                          </a:solidFill>
                          <a:latin typeface="ITC Franklin Gothic LT"/>
                          <a:ea typeface="ITC Franklin Gothic LT"/>
                          <a:cs typeface="ITC Franklin Gothic LT"/>
                          <a:sym typeface="ITC Franklin Gothic LT"/>
                        </a:rPr>
                        <a:t>x</a:t>
                      </a:r>
                      <a:endParaRPr lang="en-US" sz="1100"/>
                    </a:p>
                  </a:txBody>
                  <a:tcPr marL="84767" marR="84767" marT="84767" marB="84767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400"/>
                        </a:lnSpc>
                        <a:defRPr/>
                      </a:pPr>
                      <a:r>
                        <a:rPr lang="en-US" sz="4500">
                          <a:solidFill>
                            <a:srgbClr val="000000"/>
                          </a:solidFill>
                          <a:latin typeface="ITC Franklin Gothic LT"/>
                          <a:ea typeface="ITC Franklin Gothic LT"/>
                          <a:cs typeface="ITC Franklin Gothic LT"/>
                          <a:sym typeface="ITC Franklin Gothic LT"/>
                        </a:rPr>
                        <a:t>x</a:t>
                      </a:r>
                      <a:endParaRPr lang="en-US" sz="1100"/>
                    </a:p>
                  </a:txBody>
                  <a:tcPr marL="84767" marR="84767" marT="84767" marB="84767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400"/>
                        </a:lnSpc>
                        <a:defRPr/>
                      </a:pPr>
                      <a:r>
                        <a:rPr lang="en-US" sz="4500">
                          <a:solidFill>
                            <a:srgbClr val="000000"/>
                          </a:solidFill>
                          <a:latin typeface="ITC Franklin Gothic LT"/>
                          <a:ea typeface="ITC Franklin Gothic LT"/>
                          <a:cs typeface="ITC Franklin Gothic LT"/>
                          <a:sym typeface="ITC Franklin Gothic LT"/>
                        </a:rPr>
                        <a:t>x</a:t>
                      </a:r>
                      <a:endParaRPr lang="en-US" sz="1100"/>
                    </a:p>
                  </a:txBody>
                  <a:tcPr marL="84767" marR="84767" marT="84767" marB="84767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84767" marR="84767" marT="84767" marB="84767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2164">
                <a:tc>
                  <a:txBody>
                    <a:bodyPr/>
                    <a:lstStyle/>
                    <a:p>
                      <a:pPr algn="l">
                        <a:lnSpc>
                          <a:spcPts val="3600"/>
                        </a:lnSpc>
                        <a:defRPr/>
                      </a:pPr>
                      <a:r>
                        <a:rPr lang="en-US" sz="3000" b="1">
                          <a:solidFill>
                            <a:srgbClr val="000000"/>
                          </a:solidFill>
                          <a:latin typeface="ITC Franklin Gothic LT Semi-Bold"/>
                          <a:ea typeface="ITC Franklin Gothic LT Semi-Bold"/>
                          <a:cs typeface="ITC Franklin Gothic LT Semi-Bold"/>
                          <a:sym typeface="ITC Franklin Gothic LT Semi-Bold"/>
                        </a:rPr>
                        <a:t>England and Wales (2021) </a:t>
                      </a:r>
                      <a:endParaRPr lang="en-US" sz="1100"/>
                    </a:p>
                  </a:txBody>
                  <a:tcPr marL="84767" marR="84767" marT="84767" marB="84767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400"/>
                        </a:lnSpc>
                        <a:defRPr/>
                      </a:pPr>
                      <a:r>
                        <a:rPr lang="en-US" sz="4500">
                          <a:solidFill>
                            <a:srgbClr val="000000"/>
                          </a:solidFill>
                          <a:latin typeface="ITC Franklin Gothic LT"/>
                          <a:ea typeface="ITC Franklin Gothic LT"/>
                          <a:cs typeface="ITC Franklin Gothic LT"/>
                          <a:sym typeface="ITC Franklin Gothic LT"/>
                        </a:rPr>
                        <a:t>x</a:t>
                      </a:r>
                      <a:endParaRPr lang="en-US" sz="1100"/>
                    </a:p>
                  </a:txBody>
                  <a:tcPr marL="84767" marR="84767" marT="84767" marB="84767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400"/>
                        </a:lnSpc>
                        <a:defRPr/>
                      </a:pPr>
                      <a:r>
                        <a:rPr lang="en-US" sz="4500">
                          <a:solidFill>
                            <a:srgbClr val="000000"/>
                          </a:solidFill>
                          <a:latin typeface="ITC Franklin Gothic LT"/>
                          <a:ea typeface="ITC Franklin Gothic LT"/>
                          <a:cs typeface="ITC Franklin Gothic LT"/>
                          <a:sym typeface="ITC Franklin Gothic LT"/>
                        </a:rPr>
                        <a:t>x</a:t>
                      </a:r>
                      <a:endParaRPr lang="en-US" sz="1100"/>
                    </a:p>
                  </a:txBody>
                  <a:tcPr marL="84767" marR="84767" marT="84767" marB="84767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84767" marR="84767" marT="84767" marB="84767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400"/>
                        </a:lnSpc>
                        <a:defRPr/>
                      </a:pPr>
                      <a:r>
                        <a:rPr lang="en-US" sz="4500">
                          <a:solidFill>
                            <a:srgbClr val="000000"/>
                          </a:solidFill>
                          <a:latin typeface="ITC Franklin Gothic LT"/>
                          <a:ea typeface="ITC Franklin Gothic LT"/>
                          <a:cs typeface="ITC Franklin Gothic LT"/>
                          <a:sym typeface="ITC Franklin Gothic LT"/>
                        </a:rPr>
                        <a:t>x</a:t>
                      </a:r>
                      <a:endParaRPr lang="en-US" sz="1100"/>
                    </a:p>
                  </a:txBody>
                  <a:tcPr marL="84767" marR="84767" marT="84767" marB="84767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2164">
                <a:tc>
                  <a:txBody>
                    <a:bodyPr/>
                    <a:lstStyle/>
                    <a:p>
                      <a:pPr algn="l">
                        <a:lnSpc>
                          <a:spcPts val="3600"/>
                        </a:lnSpc>
                        <a:defRPr/>
                      </a:pPr>
                      <a:r>
                        <a:rPr lang="en-US" sz="3000" b="1">
                          <a:solidFill>
                            <a:srgbClr val="000000"/>
                          </a:solidFill>
                          <a:latin typeface="ITC Franklin Gothic LT Semi-Bold"/>
                          <a:ea typeface="ITC Franklin Gothic LT Semi-Bold"/>
                          <a:cs typeface="ITC Franklin Gothic LT Semi-Bold"/>
                          <a:sym typeface="ITC Franklin Gothic LT Semi-Bold"/>
                        </a:rPr>
                        <a:t>Northern Ireland (2021) </a:t>
                      </a:r>
                      <a:endParaRPr lang="en-US" sz="1100"/>
                    </a:p>
                  </a:txBody>
                  <a:tcPr marL="84767" marR="84767" marT="84767" marB="84767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84767" marR="84767" marT="84767" marB="84767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400"/>
                        </a:lnSpc>
                        <a:defRPr/>
                      </a:pPr>
                      <a:r>
                        <a:rPr lang="en-US" sz="4500">
                          <a:solidFill>
                            <a:srgbClr val="000000"/>
                          </a:solidFill>
                          <a:latin typeface="ITC Franklin Gothic LT"/>
                          <a:ea typeface="ITC Franklin Gothic LT"/>
                          <a:cs typeface="ITC Franklin Gothic LT"/>
                          <a:sym typeface="ITC Franklin Gothic LT"/>
                        </a:rPr>
                        <a:t>x</a:t>
                      </a:r>
                      <a:endParaRPr lang="en-US" sz="1100"/>
                    </a:p>
                  </a:txBody>
                  <a:tcPr marL="84767" marR="84767" marT="84767" marB="84767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84767" marR="84767" marT="84767" marB="84767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400"/>
                        </a:lnSpc>
                        <a:defRPr/>
                      </a:pPr>
                      <a:r>
                        <a:rPr lang="en-US" sz="4500">
                          <a:solidFill>
                            <a:srgbClr val="000000"/>
                          </a:solidFill>
                          <a:latin typeface="ITC Franklin Gothic LT"/>
                          <a:ea typeface="ITC Franklin Gothic LT"/>
                          <a:cs typeface="ITC Franklin Gothic LT"/>
                          <a:sym typeface="ITC Franklin Gothic LT"/>
                        </a:rPr>
                        <a:t>x</a:t>
                      </a:r>
                      <a:endParaRPr lang="en-US" sz="1100"/>
                    </a:p>
                  </a:txBody>
                  <a:tcPr marL="84767" marR="84767" marT="84767" marB="84767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17147" y="562"/>
            <a:ext cx="342900" cy="10287000"/>
            <a:chOff x="0" y="0"/>
            <a:chExt cx="4572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7200" cy="13716000"/>
            </a:xfrm>
            <a:custGeom>
              <a:avLst/>
              <a:gdLst/>
              <a:ahLst/>
              <a:cxnLst/>
              <a:rect l="l" t="t" r="r" b="b"/>
              <a:pathLst>
                <a:path w="457200" h="13716000">
                  <a:moveTo>
                    <a:pt x="0" y="0"/>
                  </a:moveTo>
                  <a:lnTo>
                    <a:pt x="457200" y="0"/>
                  </a:lnTo>
                  <a:lnTo>
                    <a:pt x="4572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EC0090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TextBox 4"/>
          <p:cNvSpPr txBox="1"/>
          <p:nvPr/>
        </p:nvSpPr>
        <p:spPr>
          <a:xfrm>
            <a:off x="1348740" y="1182367"/>
            <a:ext cx="7795260" cy="53000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942"/>
              </a:lnSpc>
            </a:pPr>
            <a:r>
              <a:rPr lang="en-US" sz="6500">
                <a:solidFill>
                  <a:srgbClr val="000000"/>
                </a:solidFill>
                <a:latin typeface="Bicubik"/>
                <a:ea typeface="Bicubik"/>
                <a:cs typeface="Bicubik"/>
                <a:sym typeface="Bicubik"/>
              </a:rPr>
              <a:t>Lack of clarIty or detail surrounding text based data </a:t>
            </a:r>
          </a:p>
        </p:txBody>
      </p:sp>
      <p:grpSp>
        <p:nvGrpSpPr>
          <p:cNvPr id="5" name="Group 5"/>
          <p:cNvGrpSpPr/>
          <p:nvPr/>
        </p:nvGrpSpPr>
        <p:grpSpPr>
          <a:xfrm>
            <a:off x="9144000" y="1069972"/>
            <a:ext cx="7886700" cy="8687160"/>
            <a:chOff x="0" y="0"/>
            <a:chExt cx="10515600" cy="1158287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0515602" cy="11582877"/>
            </a:xfrm>
            <a:custGeom>
              <a:avLst/>
              <a:gdLst/>
              <a:ahLst/>
              <a:cxnLst/>
              <a:rect l="l" t="t" r="r" b="b"/>
              <a:pathLst>
                <a:path w="10515602" h="11582877">
                  <a:moveTo>
                    <a:pt x="0" y="0"/>
                  </a:moveTo>
                  <a:lnTo>
                    <a:pt x="10515602" y="0"/>
                  </a:lnTo>
                  <a:lnTo>
                    <a:pt x="10515602" y="11582877"/>
                  </a:lnTo>
                  <a:lnTo>
                    <a:pt x="0" y="11582877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l="-82539" r="-82539" b="6217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28575"/>
              <a:ext cx="10515600" cy="11554304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633413" lvl="1" indent="-316706" algn="l">
                <a:lnSpc>
                  <a:spcPts val="3948"/>
                </a:lnSpc>
                <a:buFont typeface="Arial"/>
                <a:buChar char="•"/>
              </a:pPr>
              <a:r>
                <a:rPr lang="en-US" sz="3500">
                  <a:solidFill>
                    <a:srgbClr val="000000"/>
                  </a:solidFill>
                  <a:latin typeface="Arial Unicode"/>
                  <a:ea typeface="Arial Unicode"/>
                  <a:cs typeface="Arial Unicode"/>
                  <a:sym typeface="Arial Unicode"/>
                </a:rPr>
                <a:t>We can’t access the text data </a:t>
              </a:r>
            </a:p>
            <a:p>
              <a:pPr marL="633413" lvl="1" indent="-316706" algn="l">
                <a:lnSpc>
                  <a:spcPts val="3948"/>
                </a:lnSpc>
                <a:buFont typeface="Arial"/>
                <a:buChar char="•"/>
              </a:pPr>
              <a:r>
                <a:rPr lang="en-US" sz="3500">
                  <a:solidFill>
                    <a:srgbClr val="000000"/>
                  </a:solidFill>
                  <a:latin typeface="Arial Unicode"/>
                  <a:ea typeface="Arial Unicode"/>
                  <a:cs typeface="Arial Unicode"/>
                  <a:sym typeface="Arial Unicode"/>
                </a:rPr>
                <a:t>We don’t have estimates of most common text responses </a:t>
              </a:r>
            </a:p>
            <a:p>
              <a:pPr marL="633413" lvl="1" indent="-316706" algn="l">
                <a:lnSpc>
                  <a:spcPts val="3948"/>
                </a:lnSpc>
                <a:buFont typeface="Arial"/>
                <a:buChar char="•"/>
              </a:pPr>
              <a:r>
                <a:rPr lang="en-US" sz="3500">
                  <a:solidFill>
                    <a:srgbClr val="000000"/>
                  </a:solidFill>
                  <a:latin typeface="Arial Unicode"/>
                  <a:ea typeface="Arial Unicode"/>
                  <a:cs typeface="Arial Unicode"/>
                  <a:sym typeface="Arial Unicode"/>
                </a:rPr>
                <a:t>It is unclear how text data was coded. This means we can’t tell who is and is not included in the population counts. </a:t>
              </a:r>
            </a:p>
            <a:p>
              <a:pPr marL="1561530" lvl="2" indent="-520510" algn="l">
                <a:lnSpc>
                  <a:spcPts val="3948"/>
                </a:lnSpc>
                <a:buFont typeface="Arial"/>
                <a:buChar char="⚬"/>
              </a:pPr>
              <a:r>
                <a:rPr lang="en-US" sz="3500">
                  <a:solidFill>
                    <a:srgbClr val="000000"/>
                  </a:solidFill>
                  <a:latin typeface="Arial Unicode"/>
                  <a:ea typeface="Arial Unicode"/>
                  <a:cs typeface="Arial Unicode"/>
                  <a:sym typeface="Arial Unicode"/>
                </a:rPr>
                <a:t>If I wrote I was “agender and non-binary” in response to the gender modality question would they:</a:t>
              </a:r>
            </a:p>
            <a:p>
              <a:pPr marL="2553654" lvl="3" indent="-638414" algn="l">
                <a:lnSpc>
                  <a:spcPts val="3948"/>
                </a:lnSpc>
                <a:buFont typeface="Arial"/>
                <a:buChar char="￭"/>
              </a:pPr>
              <a:r>
                <a:rPr lang="en-US" sz="3500">
                  <a:solidFill>
                    <a:srgbClr val="000000"/>
                  </a:solidFill>
                  <a:latin typeface="Arial Unicode"/>
                  <a:ea typeface="Arial Unicode"/>
                  <a:cs typeface="Arial Unicode"/>
                  <a:sym typeface="Arial Unicode"/>
                </a:rPr>
                <a:t>Count me as non-binary</a:t>
              </a:r>
            </a:p>
            <a:p>
              <a:pPr marL="2553654" lvl="3" indent="-638414" algn="l">
                <a:lnSpc>
                  <a:spcPts val="3948"/>
                </a:lnSpc>
                <a:buFont typeface="Arial"/>
                <a:buChar char="￭"/>
              </a:pPr>
              <a:r>
                <a:rPr lang="en-US" sz="3500">
                  <a:solidFill>
                    <a:srgbClr val="000000"/>
                  </a:solidFill>
                  <a:latin typeface="Arial Unicode"/>
                  <a:ea typeface="Arial Unicode"/>
                  <a:cs typeface="Arial Unicode"/>
                  <a:sym typeface="Arial Unicode"/>
                </a:rPr>
                <a:t>Count me as agender </a:t>
              </a:r>
            </a:p>
            <a:p>
              <a:pPr marL="2553654" lvl="3" indent="-638414" algn="l">
                <a:lnSpc>
                  <a:spcPts val="3948"/>
                </a:lnSpc>
                <a:buFont typeface="Arial"/>
                <a:buChar char="￭"/>
              </a:pPr>
              <a:r>
                <a:rPr lang="en-US" sz="3500">
                  <a:solidFill>
                    <a:srgbClr val="000000"/>
                  </a:solidFill>
                  <a:latin typeface="Arial Unicode"/>
                  <a:ea typeface="Arial Unicode"/>
                  <a:cs typeface="Arial Unicode"/>
                  <a:sym typeface="Arial Unicode"/>
                </a:rPr>
                <a:t>Count me as “other”</a:t>
              </a:r>
            </a:p>
            <a:p>
              <a:pPr marL="633413" lvl="1" indent="-316706" algn="l">
                <a:lnSpc>
                  <a:spcPts val="3948"/>
                </a:lnSpc>
                <a:buFont typeface="Arial"/>
                <a:buChar char="•"/>
              </a:pPr>
              <a:r>
                <a:rPr lang="en-US" sz="3500">
                  <a:solidFill>
                    <a:srgbClr val="000000"/>
                  </a:solidFill>
                  <a:latin typeface="Arial Unicode"/>
                  <a:ea typeface="Arial Unicode"/>
                  <a:cs typeface="Arial Unicode"/>
                  <a:sym typeface="Arial Unicode"/>
                </a:rPr>
                <a:t>It is unclear if the approach to this differs across the three UK censuses 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17147" y="562"/>
            <a:ext cx="342900" cy="10287000"/>
            <a:chOff x="0" y="0"/>
            <a:chExt cx="4572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7200" cy="13716000"/>
            </a:xfrm>
            <a:custGeom>
              <a:avLst/>
              <a:gdLst/>
              <a:ahLst/>
              <a:cxnLst/>
              <a:rect l="l" t="t" r="r" b="b"/>
              <a:pathLst>
                <a:path w="457200" h="13716000">
                  <a:moveTo>
                    <a:pt x="0" y="0"/>
                  </a:moveTo>
                  <a:lnTo>
                    <a:pt x="457200" y="0"/>
                  </a:lnTo>
                  <a:lnTo>
                    <a:pt x="4572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EC0090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TextBox 4"/>
          <p:cNvSpPr txBox="1"/>
          <p:nvPr/>
        </p:nvSpPr>
        <p:spPr>
          <a:xfrm>
            <a:off x="2148840" y="1141095"/>
            <a:ext cx="14218920" cy="9185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942"/>
              </a:lnSpc>
            </a:pPr>
            <a:r>
              <a:rPr lang="en-US" sz="6500">
                <a:solidFill>
                  <a:srgbClr val="000000"/>
                </a:solidFill>
                <a:latin typeface="Bicubik"/>
                <a:ea typeface="Bicubik"/>
                <a:cs typeface="Bicubik"/>
                <a:sym typeface="Bicubik"/>
              </a:rPr>
              <a:t>Non-response rates </a:t>
            </a:r>
          </a:p>
        </p:txBody>
      </p:sp>
      <p:graphicFrame>
        <p:nvGraphicFramePr>
          <p:cNvPr id="5" name="Table 5"/>
          <p:cNvGraphicFramePr>
            <a:graphicFrameLocks noGrp="1"/>
          </p:cNvGraphicFramePr>
          <p:nvPr/>
        </p:nvGraphicFramePr>
        <p:xfrm>
          <a:off x="1877517" y="3888873"/>
          <a:ext cx="15240000" cy="4457700"/>
        </p:xfrm>
        <a:graphic>
          <a:graphicData uri="http://schemas.openxmlformats.org/drawingml/2006/table">
            <a:tbl>
              <a:tblPr/>
              <a:tblGrid>
                <a:gridCol w="4555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33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518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2950">
                <a:tc>
                  <a:txBody>
                    <a:bodyPr/>
                    <a:lstStyle/>
                    <a:p>
                      <a:pPr algn="l">
                        <a:lnSpc>
                          <a:spcPts val="6480"/>
                        </a:lnSpc>
                        <a:defRPr/>
                      </a:pPr>
                      <a:r>
                        <a:rPr lang="en-US" sz="2700" b="1">
                          <a:solidFill>
                            <a:srgbClr val="FFFFFF"/>
                          </a:solidFill>
                          <a:latin typeface="ITC Franklin Gothic LT Semi-Bold"/>
                          <a:ea typeface="ITC Franklin Gothic LT Semi-Bold"/>
                          <a:cs typeface="ITC Franklin Gothic LT Semi-Bold"/>
                          <a:sym typeface="ITC Franklin Gothic LT Semi-Bold"/>
                        </a:rPr>
                        <a:t>Question </a:t>
                      </a:r>
                      <a:endParaRPr lang="en-US" sz="1100"/>
                    </a:p>
                  </a:txBody>
                  <a:tcPr marL="100149" marR="100149" marT="100149" marB="100149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7E4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480"/>
                        </a:lnSpc>
                        <a:defRPr/>
                      </a:pPr>
                      <a:r>
                        <a:rPr lang="en-US" sz="2700" b="1">
                          <a:solidFill>
                            <a:srgbClr val="FFFFFF"/>
                          </a:solidFill>
                          <a:latin typeface="ITC Franklin Gothic LT Semi-Bold"/>
                          <a:ea typeface="ITC Franklin Gothic LT Semi-Bold"/>
                          <a:cs typeface="ITC Franklin Gothic LT Semi-Bold"/>
                          <a:sym typeface="ITC Franklin Gothic LT Semi-Bold"/>
                        </a:rPr>
                        <a:t>Census </a:t>
                      </a:r>
                      <a:endParaRPr lang="en-US" sz="1100"/>
                    </a:p>
                  </a:txBody>
                  <a:tcPr marL="100149" marR="100149" marT="100149" marB="100149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7E4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480"/>
                        </a:lnSpc>
                        <a:defRPr/>
                      </a:pPr>
                      <a:r>
                        <a:rPr lang="en-US" sz="2700" b="1">
                          <a:solidFill>
                            <a:srgbClr val="FFFFFF"/>
                          </a:solidFill>
                          <a:latin typeface="ITC Franklin Gothic LT Semi-Bold"/>
                          <a:ea typeface="ITC Franklin Gothic LT Semi-Bold"/>
                          <a:cs typeface="ITC Franklin Gothic LT Semi-Bold"/>
                          <a:sym typeface="ITC Franklin Gothic LT Semi-Bold"/>
                        </a:rPr>
                        <a:t>Non-response rate (%)</a:t>
                      </a:r>
                      <a:endParaRPr lang="en-US" sz="1100"/>
                    </a:p>
                  </a:txBody>
                  <a:tcPr marL="100149" marR="100149" marT="100149" marB="100149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7E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950">
                <a:tc rowSpan="2">
                  <a:txBody>
                    <a:bodyPr/>
                    <a:lstStyle/>
                    <a:p>
                      <a:pPr algn="l">
                        <a:lnSpc>
                          <a:spcPts val="6480"/>
                        </a:lnSpc>
                        <a:defRPr/>
                      </a:pPr>
                      <a:r>
                        <a:rPr lang="en-US" sz="2700" b="1">
                          <a:solidFill>
                            <a:srgbClr val="000000"/>
                          </a:solidFill>
                          <a:latin typeface="ITC Franklin Gothic LT Semi-Bold"/>
                          <a:ea typeface="ITC Franklin Gothic LT Semi-Bold"/>
                          <a:cs typeface="ITC Franklin Gothic LT Semi-Bold"/>
                          <a:sym typeface="ITC Franklin Gothic LT Semi-Bold"/>
                        </a:rPr>
                        <a:t>Gender modality </a:t>
                      </a:r>
                      <a:endParaRPr lang="en-US" sz="1100"/>
                    </a:p>
                  </a:txBody>
                  <a:tcPr marL="100149" marR="100149" marT="100149" marB="100149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480"/>
                        </a:lnSpc>
                        <a:defRPr/>
                      </a:pPr>
                      <a:r>
                        <a:rPr lang="en-US" sz="2700">
                          <a:solidFill>
                            <a:srgbClr val="000000"/>
                          </a:solidFill>
                          <a:latin typeface="ITC Franklin Gothic LT"/>
                          <a:ea typeface="ITC Franklin Gothic LT"/>
                          <a:cs typeface="ITC Franklin Gothic LT"/>
                          <a:sym typeface="ITC Franklin Gothic LT"/>
                        </a:rPr>
                        <a:t>Scotland </a:t>
                      </a:r>
                      <a:endParaRPr lang="en-US" sz="1100"/>
                    </a:p>
                  </a:txBody>
                  <a:tcPr marL="100149" marR="100149" marT="100149" marB="100149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480"/>
                        </a:lnSpc>
                        <a:defRPr/>
                      </a:pPr>
                      <a:r>
                        <a:rPr lang="en-US" sz="2700">
                          <a:solidFill>
                            <a:srgbClr val="000000"/>
                          </a:solidFill>
                          <a:latin typeface="ITC Franklin Gothic LT"/>
                          <a:ea typeface="ITC Franklin Gothic LT"/>
                          <a:cs typeface="ITC Franklin Gothic LT"/>
                          <a:sym typeface="ITC Franklin Gothic LT"/>
                        </a:rPr>
                        <a:t>5.92</a:t>
                      </a:r>
                      <a:endParaRPr lang="en-US" sz="1100"/>
                    </a:p>
                  </a:txBody>
                  <a:tcPr marL="100149" marR="100149" marT="100149" marB="100149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2950">
                <a:tc vMerge="1">
                  <a:txBody>
                    <a:bodyPr/>
                    <a:lstStyle/>
                    <a:p>
                      <a:pPr algn="l">
                        <a:lnSpc>
                          <a:spcPts val="6480"/>
                        </a:lnSpc>
                        <a:defRPr/>
                      </a:pPr>
                      <a:r>
                        <a:rPr lang="en-US" sz="2700" b="1">
                          <a:solidFill>
                            <a:srgbClr val="000000"/>
                          </a:solidFill>
                          <a:latin typeface="ITC Franklin Gothic LT Semi-Bold"/>
                          <a:ea typeface="ITC Franklin Gothic LT Semi-Bold"/>
                          <a:cs typeface="ITC Franklin Gothic LT Semi-Bold"/>
                          <a:sym typeface="ITC Franklin Gothic LT Semi-Bold"/>
                        </a:rPr>
                        <a:t>Gender modality </a:t>
                      </a:r>
                      <a:endParaRPr lang="en-US" sz="1100"/>
                    </a:p>
                  </a:txBody>
                  <a:tcPr marL="100149" marR="100149" marT="100149" marB="100149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480"/>
                        </a:lnSpc>
                        <a:defRPr/>
                      </a:pPr>
                      <a:r>
                        <a:rPr lang="en-US" sz="2700">
                          <a:solidFill>
                            <a:srgbClr val="000000"/>
                          </a:solidFill>
                          <a:latin typeface="ITC Franklin Gothic LT"/>
                          <a:ea typeface="ITC Franklin Gothic LT"/>
                          <a:cs typeface="ITC Franklin Gothic LT"/>
                          <a:sym typeface="ITC Franklin Gothic LT"/>
                        </a:rPr>
                        <a:t>England and Wales </a:t>
                      </a:r>
                      <a:endParaRPr lang="en-US" sz="1100"/>
                    </a:p>
                  </a:txBody>
                  <a:tcPr marL="100149" marR="100149" marT="100149" marB="100149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480"/>
                        </a:lnSpc>
                        <a:defRPr/>
                      </a:pPr>
                      <a:r>
                        <a:rPr lang="en-US" sz="2700">
                          <a:solidFill>
                            <a:srgbClr val="000000"/>
                          </a:solidFill>
                          <a:latin typeface="ITC Franklin Gothic LT"/>
                          <a:ea typeface="ITC Franklin Gothic LT"/>
                          <a:cs typeface="ITC Franklin Gothic LT"/>
                          <a:sym typeface="ITC Franklin Gothic LT"/>
                        </a:rPr>
                        <a:t>6</a:t>
                      </a:r>
                      <a:endParaRPr lang="en-US" sz="1100"/>
                    </a:p>
                  </a:txBody>
                  <a:tcPr marL="100149" marR="100149" marT="100149" marB="100149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2950">
                <a:tc rowSpan="3">
                  <a:txBody>
                    <a:bodyPr/>
                    <a:lstStyle/>
                    <a:p>
                      <a:pPr algn="l">
                        <a:lnSpc>
                          <a:spcPts val="6480"/>
                        </a:lnSpc>
                        <a:defRPr/>
                      </a:pPr>
                      <a:r>
                        <a:rPr lang="en-US" sz="2700" b="1">
                          <a:solidFill>
                            <a:srgbClr val="000000"/>
                          </a:solidFill>
                          <a:latin typeface="ITC Franklin Gothic LT Semi-Bold"/>
                          <a:ea typeface="ITC Franklin Gothic LT Semi-Bold"/>
                          <a:cs typeface="ITC Franklin Gothic LT Semi-Bold"/>
                          <a:sym typeface="ITC Franklin Gothic LT Semi-Bold"/>
                        </a:rPr>
                        <a:t>Sexual orientation </a:t>
                      </a:r>
                      <a:endParaRPr lang="en-US" sz="1100"/>
                    </a:p>
                  </a:txBody>
                  <a:tcPr marL="100149" marR="100149" marT="100149" marB="100149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480"/>
                        </a:lnSpc>
                        <a:defRPr/>
                      </a:pPr>
                      <a:r>
                        <a:rPr lang="en-US" sz="2700">
                          <a:solidFill>
                            <a:srgbClr val="000000"/>
                          </a:solidFill>
                          <a:latin typeface="ITC Franklin Gothic LT"/>
                          <a:ea typeface="ITC Franklin Gothic LT"/>
                          <a:cs typeface="ITC Franklin Gothic LT"/>
                          <a:sym typeface="ITC Franklin Gothic LT"/>
                        </a:rPr>
                        <a:t>Scotland </a:t>
                      </a:r>
                      <a:endParaRPr lang="en-US" sz="1100"/>
                    </a:p>
                  </a:txBody>
                  <a:tcPr marL="100149" marR="100149" marT="100149" marB="100149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480"/>
                        </a:lnSpc>
                        <a:defRPr/>
                      </a:pPr>
                      <a:r>
                        <a:rPr lang="en-US" sz="2700">
                          <a:solidFill>
                            <a:srgbClr val="000000"/>
                          </a:solidFill>
                          <a:latin typeface="ITC Franklin Gothic LT"/>
                          <a:ea typeface="ITC Franklin Gothic LT"/>
                          <a:cs typeface="ITC Franklin Gothic LT"/>
                          <a:sym typeface="ITC Franklin Gothic LT"/>
                        </a:rPr>
                        <a:t>8.2</a:t>
                      </a:r>
                      <a:endParaRPr lang="en-US" sz="1100"/>
                    </a:p>
                  </a:txBody>
                  <a:tcPr marL="100149" marR="100149" marT="100149" marB="100149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2950">
                <a:tc vMerge="1">
                  <a:txBody>
                    <a:bodyPr/>
                    <a:lstStyle/>
                    <a:p>
                      <a:pPr algn="l">
                        <a:lnSpc>
                          <a:spcPts val="6480"/>
                        </a:lnSpc>
                        <a:defRPr/>
                      </a:pPr>
                      <a:r>
                        <a:rPr lang="en-US" sz="2700" b="1">
                          <a:solidFill>
                            <a:srgbClr val="000000"/>
                          </a:solidFill>
                          <a:latin typeface="ITC Franklin Gothic LT Semi-Bold"/>
                          <a:ea typeface="ITC Franklin Gothic LT Semi-Bold"/>
                          <a:cs typeface="ITC Franklin Gothic LT Semi-Bold"/>
                          <a:sym typeface="ITC Franklin Gothic LT Semi-Bold"/>
                        </a:rPr>
                        <a:t>Sexual orientation </a:t>
                      </a:r>
                      <a:endParaRPr lang="en-US" sz="1100"/>
                    </a:p>
                  </a:txBody>
                  <a:tcPr marL="100149" marR="100149" marT="100149" marB="100149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480"/>
                        </a:lnSpc>
                        <a:defRPr/>
                      </a:pPr>
                      <a:r>
                        <a:rPr lang="en-US" sz="2700">
                          <a:solidFill>
                            <a:srgbClr val="000000"/>
                          </a:solidFill>
                          <a:latin typeface="ITC Franklin Gothic LT"/>
                          <a:ea typeface="ITC Franklin Gothic LT"/>
                          <a:cs typeface="ITC Franklin Gothic LT"/>
                          <a:sym typeface="ITC Franklin Gothic LT"/>
                        </a:rPr>
                        <a:t>England and Wales </a:t>
                      </a:r>
                      <a:endParaRPr lang="en-US" sz="1100"/>
                    </a:p>
                  </a:txBody>
                  <a:tcPr marL="100149" marR="100149" marT="100149" marB="100149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480"/>
                        </a:lnSpc>
                        <a:defRPr/>
                      </a:pPr>
                      <a:r>
                        <a:rPr lang="en-US" sz="2700">
                          <a:solidFill>
                            <a:srgbClr val="000000"/>
                          </a:solidFill>
                          <a:latin typeface="ITC Franklin Gothic LT"/>
                          <a:ea typeface="ITC Franklin Gothic LT"/>
                          <a:cs typeface="ITC Franklin Gothic LT"/>
                          <a:sym typeface="ITC Franklin Gothic LT"/>
                        </a:rPr>
                        <a:t>7.5</a:t>
                      </a:r>
                      <a:endParaRPr lang="en-US" sz="1100"/>
                    </a:p>
                  </a:txBody>
                  <a:tcPr marL="100149" marR="100149" marT="100149" marB="100149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2950">
                <a:tc vMerge="1">
                  <a:txBody>
                    <a:bodyPr/>
                    <a:lstStyle/>
                    <a:p>
                      <a:pPr algn="l">
                        <a:lnSpc>
                          <a:spcPts val="6480"/>
                        </a:lnSpc>
                        <a:defRPr/>
                      </a:pPr>
                      <a:r>
                        <a:rPr lang="en-US" sz="2700" b="1">
                          <a:solidFill>
                            <a:srgbClr val="000000"/>
                          </a:solidFill>
                          <a:latin typeface="ITC Franklin Gothic LT Semi-Bold"/>
                          <a:ea typeface="ITC Franklin Gothic LT Semi-Bold"/>
                          <a:cs typeface="ITC Franklin Gothic LT Semi-Bold"/>
                          <a:sym typeface="ITC Franklin Gothic LT Semi-Bold"/>
                        </a:rPr>
                        <a:t>Sexual orientation </a:t>
                      </a:r>
                      <a:endParaRPr lang="en-US" sz="1100"/>
                    </a:p>
                  </a:txBody>
                  <a:tcPr marL="100149" marR="100149" marT="100149" marB="100149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480"/>
                        </a:lnSpc>
                        <a:defRPr/>
                      </a:pPr>
                      <a:r>
                        <a:rPr lang="en-US" sz="2700">
                          <a:solidFill>
                            <a:srgbClr val="000000"/>
                          </a:solidFill>
                          <a:latin typeface="ITC Franklin Gothic LT"/>
                          <a:ea typeface="ITC Franklin Gothic LT"/>
                          <a:cs typeface="ITC Franklin Gothic LT"/>
                          <a:sym typeface="ITC Franklin Gothic LT"/>
                        </a:rPr>
                        <a:t>Northern Ireland </a:t>
                      </a:r>
                      <a:endParaRPr lang="en-US" sz="1100"/>
                    </a:p>
                  </a:txBody>
                  <a:tcPr marL="100149" marR="100149" marT="100149" marB="100149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480"/>
                        </a:lnSpc>
                        <a:defRPr/>
                      </a:pPr>
                      <a:r>
                        <a:rPr lang="en-US" sz="2700">
                          <a:solidFill>
                            <a:srgbClr val="000000"/>
                          </a:solidFill>
                          <a:latin typeface="ITC Franklin Gothic LT"/>
                          <a:ea typeface="ITC Franklin Gothic LT"/>
                          <a:cs typeface="ITC Franklin Gothic LT"/>
                          <a:sym typeface="ITC Franklin Gothic LT"/>
                        </a:rPr>
                        <a:t>7.9</a:t>
                      </a:r>
                      <a:endParaRPr lang="en-US" sz="1100"/>
                    </a:p>
                  </a:txBody>
                  <a:tcPr marL="100149" marR="100149" marT="100149" marB="100149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17147" y="562"/>
            <a:ext cx="342900" cy="10287000"/>
            <a:chOff x="0" y="0"/>
            <a:chExt cx="4572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7200" cy="13716000"/>
            </a:xfrm>
            <a:custGeom>
              <a:avLst/>
              <a:gdLst/>
              <a:ahLst/>
              <a:cxnLst/>
              <a:rect l="l" t="t" r="r" b="b"/>
              <a:pathLst>
                <a:path w="457200" h="13716000">
                  <a:moveTo>
                    <a:pt x="0" y="0"/>
                  </a:moveTo>
                  <a:lnTo>
                    <a:pt x="457200" y="0"/>
                  </a:lnTo>
                  <a:lnTo>
                    <a:pt x="4572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EC0090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TextBox 4"/>
          <p:cNvSpPr txBox="1"/>
          <p:nvPr/>
        </p:nvSpPr>
        <p:spPr>
          <a:xfrm>
            <a:off x="1543298" y="1591936"/>
            <a:ext cx="6132957" cy="9185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942"/>
              </a:lnSpc>
            </a:pPr>
            <a:r>
              <a:rPr lang="en-US" sz="6500">
                <a:solidFill>
                  <a:srgbClr val="000000"/>
                </a:solidFill>
                <a:latin typeface="Bicubik"/>
                <a:ea typeface="Bicubik"/>
                <a:cs typeface="Bicubik"/>
                <a:sym typeface="Bicubik"/>
              </a:rPr>
              <a:t>Content 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6624163" y="1865566"/>
            <a:ext cx="10041481" cy="5451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33410" lvl="1" indent="-316705" algn="l">
              <a:lnSpc>
                <a:spcPts val="3947"/>
              </a:lnSpc>
              <a:buAutoNum type="arabicPeriod"/>
            </a:pPr>
            <a:r>
              <a:rPr lang="en-US" sz="3499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Introductions &amp; Gender + Sexuality Data Lab</a:t>
            </a:r>
          </a:p>
          <a:p>
            <a:pPr marL="633410" lvl="1" indent="-316705" algn="l">
              <a:lnSpc>
                <a:spcPts val="3947"/>
              </a:lnSpc>
              <a:buAutoNum type="arabicPeriod"/>
            </a:pPr>
            <a:r>
              <a:rPr lang="en-US" sz="3499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Census 101</a:t>
            </a:r>
          </a:p>
          <a:p>
            <a:pPr marL="633410" lvl="1" indent="-316705" algn="l">
              <a:lnSpc>
                <a:spcPts val="3947"/>
              </a:lnSpc>
              <a:buAutoNum type="arabicPeriod"/>
            </a:pPr>
            <a:r>
              <a:rPr lang="en-US" sz="3499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LGBTQ+ people and the UK censuses </a:t>
            </a:r>
          </a:p>
          <a:p>
            <a:pPr marL="1561523" lvl="2" indent="-520508" algn="l">
              <a:lnSpc>
                <a:spcPts val="3947"/>
              </a:lnSpc>
              <a:buFont typeface="Arial"/>
              <a:buChar char="⚬"/>
            </a:pPr>
            <a:r>
              <a:rPr lang="en-US" sz="3499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Question designs</a:t>
            </a:r>
          </a:p>
          <a:p>
            <a:pPr marL="1561523" lvl="2" indent="-520508" algn="l">
              <a:lnSpc>
                <a:spcPts val="3947"/>
              </a:lnSpc>
              <a:buFont typeface="Arial"/>
              <a:buChar char="⚬"/>
            </a:pPr>
            <a:r>
              <a:rPr lang="en-US" sz="3499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The guidance debate </a:t>
            </a:r>
          </a:p>
          <a:p>
            <a:pPr marL="1561523" lvl="2" indent="-520508" algn="l">
              <a:lnSpc>
                <a:spcPts val="3947"/>
              </a:lnSpc>
              <a:buFont typeface="Arial"/>
              <a:buChar char="⚬"/>
            </a:pPr>
            <a:r>
              <a:rPr lang="en-US" sz="3499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Text data </a:t>
            </a:r>
          </a:p>
          <a:p>
            <a:pPr marL="1561523" lvl="2" indent="-520508" algn="l">
              <a:lnSpc>
                <a:spcPts val="3947"/>
              </a:lnSpc>
              <a:buFont typeface="Arial"/>
              <a:buChar char="⚬"/>
            </a:pPr>
            <a:r>
              <a:rPr lang="en-US" sz="3499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Note on non-response rates </a:t>
            </a:r>
          </a:p>
          <a:p>
            <a:pPr marL="633410" lvl="1" indent="-316705" algn="l">
              <a:lnSpc>
                <a:spcPts val="3947"/>
              </a:lnSpc>
              <a:buAutoNum type="arabicPeriod"/>
            </a:pPr>
            <a:r>
              <a:rPr lang="en-US" sz="3499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Visualizing  the LGBTQ+ populating using census data </a:t>
            </a:r>
          </a:p>
          <a:p>
            <a:pPr marL="633410" lvl="1" indent="-316705" algn="l">
              <a:lnSpc>
                <a:spcPts val="3947"/>
              </a:lnSpc>
            </a:pPr>
            <a:r>
              <a:rPr lang="en-US" sz="3499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 </a:t>
            </a:r>
          </a:p>
          <a:p>
            <a:pPr marL="633410" lvl="1" indent="-316705" algn="l">
              <a:lnSpc>
                <a:spcPts val="3947"/>
              </a:lnSpc>
            </a:pPr>
            <a:endParaRPr lang="en-US" sz="3499">
              <a:solidFill>
                <a:srgbClr val="000000"/>
              </a:solidFill>
              <a:latin typeface="Arial Unicode"/>
              <a:ea typeface="Arial Unicode"/>
              <a:cs typeface="Arial Unicode"/>
              <a:sym typeface="Arial Unicod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17147" y="562"/>
            <a:ext cx="342900" cy="10287000"/>
            <a:chOff x="0" y="0"/>
            <a:chExt cx="4572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7200" cy="13716000"/>
            </a:xfrm>
            <a:custGeom>
              <a:avLst/>
              <a:gdLst/>
              <a:ahLst/>
              <a:cxnLst/>
              <a:rect l="l" t="t" r="r" b="b"/>
              <a:pathLst>
                <a:path w="457200" h="13716000">
                  <a:moveTo>
                    <a:pt x="0" y="0"/>
                  </a:moveTo>
                  <a:lnTo>
                    <a:pt x="457200" y="0"/>
                  </a:lnTo>
                  <a:lnTo>
                    <a:pt x="4572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EC0090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TextBox 4"/>
          <p:cNvSpPr txBox="1"/>
          <p:nvPr/>
        </p:nvSpPr>
        <p:spPr>
          <a:xfrm>
            <a:off x="1543298" y="1591936"/>
            <a:ext cx="9269747" cy="9185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942"/>
              </a:lnSpc>
            </a:pPr>
            <a:r>
              <a:rPr lang="en-US" sz="6500">
                <a:solidFill>
                  <a:srgbClr val="000000"/>
                </a:solidFill>
                <a:latin typeface="Bicubik"/>
                <a:ea typeface="Bicubik"/>
                <a:cs typeface="Bicubik"/>
                <a:sym typeface="Bicubik"/>
              </a:rPr>
              <a:t>INTRODUCTION 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543298" y="3415402"/>
            <a:ext cx="9916916" cy="29379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46273" lvl="1" indent="-373137" algn="l">
              <a:lnSpc>
                <a:spcPts val="3899"/>
              </a:lnSpc>
              <a:buFont typeface="Arial"/>
              <a:buChar char="•"/>
            </a:pPr>
            <a:r>
              <a:rPr lang="en-US" sz="3456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Kirstie Ken English</a:t>
            </a:r>
          </a:p>
          <a:p>
            <a:pPr marL="1492547" lvl="2" indent="-497516" algn="l">
              <a:lnSpc>
                <a:spcPts val="3899"/>
              </a:lnSpc>
              <a:buFont typeface="Arial"/>
              <a:buChar char="⚬"/>
            </a:pPr>
            <a:r>
              <a:rPr lang="en-US" sz="3456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@kenglish.bsky.social </a:t>
            </a:r>
          </a:p>
          <a:p>
            <a:pPr marL="1492547" lvl="2" indent="-497516" algn="l">
              <a:lnSpc>
                <a:spcPts val="3899"/>
              </a:lnSpc>
              <a:buFont typeface="Arial"/>
              <a:buChar char="⚬"/>
            </a:pPr>
            <a:r>
              <a:rPr lang="en-US" sz="3456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kirstie.ken.english@glasgow.ac.uk</a:t>
            </a:r>
          </a:p>
          <a:p>
            <a:pPr marL="1492547" lvl="2" indent="-497516" algn="l">
              <a:lnSpc>
                <a:spcPts val="3899"/>
              </a:lnSpc>
              <a:buFont typeface="Arial"/>
              <a:buChar char="⚬"/>
            </a:pPr>
            <a:r>
              <a:rPr lang="en-US" sz="3456" u="sng">
                <a:solidFill>
                  <a:srgbClr val="4C7E4A"/>
                </a:solidFill>
                <a:latin typeface="Arial Unicode"/>
                <a:ea typeface="Arial Unicode"/>
                <a:cs typeface="Arial Unicode"/>
                <a:sym typeface="Arial Unicode"/>
                <a:hlinkClick r:id="rId2" tooltip="https://kenglish95.github.io"/>
              </a:rPr>
              <a:t>Website </a:t>
            </a:r>
          </a:p>
          <a:p>
            <a:pPr algn="l">
              <a:lnSpc>
                <a:spcPts val="3899"/>
              </a:lnSpc>
            </a:pPr>
            <a:endParaRPr lang="en-US" sz="3456" u="sng">
              <a:solidFill>
                <a:srgbClr val="4C7E4A"/>
              </a:solidFill>
              <a:latin typeface="Arial Unicode"/>
              <a:ea typeface="Arial Unicode"/>
              <a:cs typeface="Arial Unicode"/>
              <a:sym typeface="Arial Unicode"/>
              <a:hlinkClick r:id="rId2" tooltip="https://kenglish95.github.io"/>
            </a:endParaRPr>
          </a:p>
          <a:p>
            <a:pPr algn="l">
              <a:lnSpc>
                <a:spcPts val="3899"/>
              </a:lnSpc>
            </a:pPr>
            <a:endParaRPr lang="en-US" sz="3456" u="sng">
              <a:solidFill>
                <a:srgbClr val="4C7E4A"/>
              </a:solidFill>
              <a:latin typeface="Arial Unicode"/>
              <a:ea typeface="Arial Unicode"/>
              <a:cs typeface="Arial Unicode"/>
              <a:sym typeface="Arial Unicode"/>
              <a:hlinkClick r:id="rId2" tooltip="https://kenglish95.github.io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543298" y="6100614"/>
            <a:ext cx="9916916" cy="29176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46273" lvl="1" indent="-373137" algn="l">
              <a:lnSpc>
                <a:spcPts val="3899"/>
              </a:lnSpc>
              <a:buFont typeface="Arial"/>
              <a:buChar char="•"/>
            </a:pPr>
            <a:r>
              <a:rPr lang="en-US" sz="3456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Nicola Rennie </a:t>
            </a:r>
          </a:p>
          <a:p>
            <a:pPr marL="1492547" lvl="2" indent="-497516" algn="l">
              <a:lnSpc>
                <a:spcPts val="3899"/>
              </a:lnSpc>
              <a:buFont typeface="Arial"/>
              <a:buChar char="⚬"/>
            </a:pPr>
            <a:r>
              <a:rPr lang="en-US" sz="3456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@nrennie.bsky.social </a:t>
            </a:r>
          </a:p>
          <a:p>
            <a:pPr marL="1492547" lvl="2" indent="-497516" algn="l">
              <a:lnSpc>
                <a:spcPts val="3899"/>
              </a:lnSpc>
              <a:buFont typeface="Arial"/>
              <a:buChar char="⚬"/>
            </a:pPr>
            <a:r>
              <a:rPr lang="en-US" sz="3456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nrennie.research@gmail.com</a:t>
            </a:r>
          </a:p>
          <a:p>
            <a:pPr marL="1492547" lvl="2" indent="-497516" algn="l">
              <a:lnSpc>
                <a:spcPts val="3899"/>
              </a:lnSpc>
              <a:buFont typeface="Arial"/>
              <a:buChar char="⚬"/>
            </a:pPr>
            <a:r>
              <a:rPr lang="en-US" sz="3456" u="sng">
                <a:solidFill>
                  <a:srgbClr val="4C7E4A"/>
                </a:solidFill>
                <a:latin typeface="Arial Unicode"/>
                <a:ea typeface="Arial Unicode"/>
                <a:cs typeface="Arial Unicode"/>
                <a:sym typeface="Arial Unicode"/>
                <a:hlinkClick r:id="rId3" tooltip="https://nrennie.rbind.io"/>
              </a:rPr>
              <a:t>Website </a:t>
            </a:r>
          </a:p>
          <a:p>
            <a:pPr algn="l">
              <a:lnSpc>
                <a:spcPts val="3899"/>
              </a:lnSpc>
            </a:pPr>
            <a:endParaRPr lang="en-US" sz="3456" u="sng">
              <a:solidFill>
                <a:srgbClr val="4C7E4A"/>
              </a:solidFill>
              <a:latin typeface="Arial Unicode"/>
              <a:ea typeface="Arial Unicode"/>
              <a:cs typeface="Arial Unicode"/>
              <a:sym typeface="Arial Unicode"/>
              <a:hlinkClick r:id="rId3" tooltip="https://nrennie.rbind.io"/>
            </a:endParaRPr>
          </a:p>
          <a:p>
            <a:pPr algn="l">
              <a:lnSpc>
                <a:spcPts val="3899"/>
              </a:lnSpc>
            </a:pPr>
            <a:endParaRPr lang="en-US" sz="3456" u="sng">
              <a:solidFill>
                <a:srgbClr val="4C7E4A"/>
              </a:solidFill>
              <a:latin typeface="Arial Unicode"/>
              <a:ea typeface="Arial Unicode"/>
              <a:cs typeface="Arial Unicode"/>
              <a:sym typeface="Arial Unicode"/>
              <a:hlinkClick r:id="rId3" tooltip="https://nrennie.rbind.io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1134236" y="899851"/>
            <a:ext cx="6881000" cy="14603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3899"/>
              </a:lnSpc>
            </a:pPr>
            <a:r>
              <a:rPr lang="en-US" sz="3456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Share your vislulisations on Bluesky or Linkedin </a:t>
            </a:r>
          </a:p>
          <a:p>
            <a:pPr algn="r">
              <a:lnSpc>
                <a:spcPts val="3899"/>
              </a:lnSpc>
              <a:spcBef>
                <a:spcPct val="0"/>
              </a:spcBef>
            </a:pPr>
            <a:r>
              <a:rPr lang="en-US" sz="3456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via #VisLGBTQ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17147" y="562"/>
            <a:ext cx="342900" cy="10287000"/>
            <a:chOff x="0" y="0"/>
            <a:chExt cx="4572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7200" cy="13716000"/>
            </a:xfrm>
            <a:custGeom>
              <a:avLst/>
              <a:gdLst/>
              <a:ahLst/>
              <a:cxnLst/>
              <a:rect l="l" t="t" r="r" b="b"/>
              <a:pathLst>
                <a:path w="457200" h="13716000">
                  <a:moveTo>
                    <a:pt x="0" y="0"/>
                  </a:moveTo>
                  <a:lnTo>
                    <a:pt x="457200" y="0"/>
                  </a:lnTo>
                  <a:lnTo>
                    <a:pt x="4572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EC0090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TextBox 4"/>
          <p:cNvSpPr txBox="1"/>
          <p:nvPr/>
        </p:nvSpPr>
        <p:spPr>
          <a:xfrm>
            <a:off x="9676314" y="1141095"/>
            <a:ext cx="8611686" cy="26711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942"/>
              </a:lnSpc>
            </a:pPr>
            <a:r>
              <a:rPr lang="en-US" sz="6500">
                <a:solidFill>
                  <a:srgbClr val="000000"/>
                </a:solidFill>
                <a:latin typeface="Bicubik"/>
                <a:ea typeface="Bicubik"/>
                <a:cs typeface="Bicubik"/>
                <a:sym typeface="Bicubik"/>
              </a:rPr>
              <a:t>Gender + SexualIty Data Lab 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9613716" y="4006215"/>
            <a:ext cx="7507881" cy="34015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33410" lvl="1" indent="-316705" algn="l">
              <a:lnSpc>
                <a:spcPts val="3947"/>
              </a:lnSpc>
              <a:buFont typeface="Arial"/>
              <a:buChar char="•"/>
            </a:pPr>
            <a:r>
              <a:rPr lang="en-US" sz="3499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University of Edinburgh </a:t>
            </a:r>
          </a:p>
          <a:p>
            <a:pPr marL="633410" lvl="1" indent="-316705" algn="l">
              <a:lnSpc>
                <a:spcPts val="3947"/>
              </a:lnSpc>
              <a:buFont typeface="Arial"/>
              <a:buChar char="•"/>
            </a:pPr>
            <a:r>
              <a:rPr lang="en-US" sz="3499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Directed by Dr Kevin Guyan</a:t>
            </a:r>
          </a:p>
          <a:p>
            <a:pPr marL="633410" lvl="1" indent="-316705" algn="l">
              <a:lnSpc>
                <a:spcPts val="3947"/>
              </a:lnSpc>
              <a:buFont typeface="Arial"/>
              <a:buChar char="•"/>
            </a:pPr>
            <a:r>
              <a:rPr lang="en-US" sz="3499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Brings together people engaged in critical work surrounding the collection, analysis and use of sex, gender and sexuality data. </a:t>
            </a:r>
          </a:p>
          <a:p>
            <a:pPr marL="542925" lvl="1" indent="-271462" algn="l">
              <a:lnSpc>
                <a:spcPts val="3383"/>
              </a:lnSpc>
            </a:pPr>
            <a:endParaRPr lang="en-US" sz="3499">
              <a:solidFill>
                <a:srgbClr val="000000"/>
              </a:solidFill>
              <a:latin typeface="Arial Unicode"/>
              <a:ea typeface="Arial Unicode"/>
              <a:cs typeface="Arial Unicode"/>
              <a:sym typeface="Arial Unicode"/>
            </a:endParaRPr>
          </a:p>
        </p:txBody>
      </p:sp>
      <p:grpSp>
        <p:nvGrpSpPr>
          <p:cNvPr id="6" name="Group 6"/>
          <p:cNvGrpSpPr/>
          <p:nvPr/>
        </p:nvGrpSpPr>
        <p:grpSpPr>
          <a:xfrm>
            <a:off x="1492482" y="1057161"/>
            <a:ext cx="7692609" cy="7692609"/>
            <a:chOff x="0" y="0"/>
            <a:chExt cx="10256812" cy="10256812"/>
          </a:xfrm>
        </p:grpSpPr>
        <p:sp>
          <p:nvSpPr>
            <p:cNvPr id="7" name="Freeform 7" descr="A qr code on a white background  AI-generated content may be incorrect."/>
            <p:cNvSpPr/>
            <p:nvPr/>
          </p:nvSpPr>
          <p:spPr>
            <a:xfrm>
              <a:off x="0" y="0"/>
              <a:ext cx="10256774" cy="10256774"/>
            </a:xfrm>
            <a:custGeom>
              <a:avLst/>
              <a:gdLst/>
              <a:ahLst/>
              <a:cxnLst/>
              <a:rect l="l" t="t" r="r" b="b"/>
              <a:pathLst>
                <a:path w="10256774" h="10256774">
                  <a:moveTo>
                    <a:pt x="0" y="0"/>
                  </a:moveTo>
                  <a:lnTo>
                    <a:pt x="10256774" y="0"/>
                  </a:lnTo>
                  <a:lnTo>
                    <a:pt x="10256774" y="10256774"/>
                  </a:lnTo>
                  <a:lnTo>
                    <a:pt x="0" y="1025677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17147" y="562"/>
            <a:ext cx="342900" cy="10287000"/>
            <a:chOff x="0" y="0"/>
            <a:chExt cx="4572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7200" cy="13716000"/>
            </a:xfrm>
            <a:custGeom>
              <a:avLst/>
              <a:gdLst/>
              <a:ahLst/>
              <a:cxnLst/>
              <a:rect l="l" t="t" r="r" b="b"/>
              <a:pathLst>
                <a:path w="457200" h="13716000">
                  <a:moveTo>
                    <a:pt x="0" y="0"/>
                  </a:moveTo>
                  <a:lnTo>
                    <a:pt x="457200" y="0"/>
                  </a:lnTo>
                  <a:lnTo>
                    <a:pt x="4572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EC0090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TextBox 4"/>
          <p:cNvSpPr txBox="1"/>
          <p:nvPr/>
        </p:nvSpPr>
        <p:spPr>
          <a:xfrm>
            <a:off x="1543298" y="1903667"/>
            <a:ext cx="5103028" cy="17948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942"/>
              </a:lnSpc>
            </a:pPr>
            <a:r>
              <a:rPr lang="en-US" sz="6500">
                <a:solidFill>
                  <a:srgbClr val="000000"/>
                </a:solidFill>
                <a:latin typeface="Bicubik"/>
                <a:ea typeface="Bicubik"/>
                <a:cs typeface="Bicubik"/>
                <a:sym typeface="Bicubik"/>
              </a:rPr>
              <a:t>Census 101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7624078" y="1057275"/>
            <a:ext cx="10372078" cy="79282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33413" lvl="1" indent="-316706" algn="l">
              <a:lnSpc>
                <a:spcPts val="3948"/>
              </a:lnSpc>
              <a:buFont typeface="Arial"/>
              <a:buChar char="•"/>
            </a:pPr>
            <a:r>
              <a:rPr lang="en-US" sz="3500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3 UK censuses:</a:t>
            </a:r>
          </a:p>
          <a:p>
            <a:pPr marL="1725315" lvl="2" indent="-575105" algn="l">
              <a:lnSpc>
                <a:spcPts val="3948"/>
              </a:lnSpc>
              <a:buFont typeface="Arial"/>
              <a:buChar char="⚬"/>
            </a:pPr>
            <a:r>
              <a:rPr lang="en-US" sz="3500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England and Wales: Office of National Statistics(ONS)</a:t>
            </a:r>
          </a:p>
          <a:p>
            <a:pPr marL="1725315" lvl="2" indent="-575105" algn="l">
              <a:lnSpc>
                <a:spcPts val="3948"/>
              </a:lnSpc>
              <a:buFont typeface="Arial"/>
              <a:buChar char="⚬"/>
            </a:pPr>
            <a:r>
              <a:rPr lang="en-US" sz="3500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Northern Ireland: Northern Ireland Statistics and Research Agency(NISRA) </a:t>
            </a:r>
          </a:p>
          <a:p>
            <a:pPr marL="1725315" lvl="2" indent="-575105" algn="l">
              <a:lnSpc>
                <a:spcPts val="3948"/>
              </a:lnSpc>
              <a:buFont typeface="Arial"/>
              <a:buChar char="⚬"/>
            </a:pPr>
            <a:r>
              <a:rPr lang="en-US" sz="3500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Scotland: National Records Scotland(NRS)</a:t>
            </a:r>
          </a:p>
          <a:p>
            <a:pPr marL="633413" lvl="1" indent="-316706" algn="l">
              <a:lnSpc>
                <a:spcPts val="3948"/>
              </a:lnSpc>
              <a:buFont typeface="Arial"/>
              <a:buChar char="•"/>
            </a:pPr>
            <a:r>
              <a:rPr lang="en-US" sz="3500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Ran every 10 years since 1801, apart from:</a:t>
            </a:r>
          </a:p>
          <a:p>
            <a:pPr marL="1725315" lvl="2" indent="-575105" algn="l">
              <a:lnSpc>
                <a:spcPts val="3948"/>
              </a:lnSpc>
              <a:buFont typeface="Arial"/>
              <a:buChar char="⚬"/>
            </a:pPr>
            <a:r>
              <a:rPr lang="en-US" sz="3500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During World War 2</a:t>
            </a:r>
          </a:p>
          <a:p>
            <a:pPr marL="1725315" lvl="2" indent="-575105" algn="l">
              <a:lnSpc>
                <a:spcPts val="3948"/>
              </a:lnSpc>
              <a:buFont typeface="Arial"/>
              <a:buChar char="⚬"/>
            </a:pPr>
            <a:r>
              <a:rPr lang="en-US" sz="3500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When there was a 5 year census </a:t>
            </a:r>
          </a:p>
          <a:p>
            <a:pPr marL="1725315" lvl="2" indent="-575105" algn="l">
              <a:lnSpc>
                <a:spcPts val="3948"/>
              </a:lnSpc>
              <a:buFont typeface="Arial"/>
              <a:buChar char="⚬"/>
            </a:pPr>
            <a:r>
              <a:rPr lang="en-US" sz="3500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Due to COVID-19 Scotland delayed their census by 1 year meaning it ran in 2022. </a:t>
            </a:r>
          </a:p>
          <a:p>
            <a:pPr marL="633413" lvl="1" indent="-316706" algn="l">
              <a:lnSpc>
                <a:spcPts val="3948"/>
              </a:lnSpc>
              <a:buFont typeface="Arial"/>
              <a:buChar char="•"/>
            </a:pPr>
            <a:r>
              <a:rPr lang="en-US" sz="3500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The Census Act 1920 provides the legal mandate for everyone to participate in the census. If you don’t submit a census form you can be fined £1,000. </a:t>
            </a:r>
          </a:p>
          <a:p>
            <a:pPr marL="633413" lvl="1" indent="-316706" algn="l">
              <a:lnSpc>
                <a:spcPts val="3948"/>
              </a:lnSpc>
            </a:pPr>
            <a:endParaRPr lang="en-US" sz="3500">
              <a:solidFill>
                <a:srgbClr val="000000"/>
              </a:solidFill>
              <a:latin typeface="Arial Unicode"/>
              <a:ea typeface="Arial Unicode"/>
              <a:cs typeface="Arial Unicode"/>
              <a:sym typeface="Arial Unicod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769110" y="7979437"/>
            <a:ext cx="14800993" cy="1302122"/>
            <a:chOff x="0" y="0"/>
            <a:chExt cx="19734657" cy="173616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9734662" cy="1736158"/>
            </a:xfrm>
            <a:custGeom>
              <a:avLst/>
              <a:gdLst/>
              <a:ahLst/>
              <a:cxnLst/>
              <a:rect l="l" t="t" r="r" b="b"/>
              <a:pathLst>
                <a:path w="19734662" h="1736158">
                  <a:moveTo>
                    <a:pt x="0" y="0"/>
                  </a:moveTo>
                  <a:lnTo>
                    <a:pt x="19734662" y="0"/>
                  </a:lnTo>
                  <a:lnTo>
                    <a:pt x="19734662" y="1736158"/>
                  </a:lnTo>
                  <a:lnTo>
                    <a:pt x="0" y="1736158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t="-171483" b="-171483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66675"/>
              <a:ext cx="19734657" cy="1669487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l">
                <a:lnSpc>
                  <a:spcPts val="6942"/>
                </a:lnSpc>
              </a:pPr>
              <a:r>
                <a:rPr lang="en-US" sz="6500">
                  <a:solidFill>
                    <a:srgbClr val="000000"/>
                  </a:solidFill>
                  <a:latin typeface="Bicubik"/>
                  <a:ea typeface="Bicubik"/>
                  <a:cs typeface="Bicubik"/>
                  <a:sym typeface="Bicubik"/>
                </a:rPr>
                <a:t>How they work </a:t>
              </a: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3206201" y="2745743"/>
            <a:ext cx="1562910" cy="1562910"/>
            <a:chOff x="0" y="0"/>
            <a:chExt cx="2083880" cy="2083880"/>
          </a:xfrm>
        </p:grpSpPr>
        <p:sp>
          <p:nvSpPr>
            <p:cNvPr id="6" name="Freeform 6"/>
            <p:cNvSpPr/>
            <p:nvPr/>
          </p:nvSpPr>
          <p:spPr>
            <a:xfrm>
              <a:off x="34925" y="34925"/>
              <a:ext cx="2014093" cy="2014093"/>
            </a:xfrm>
            <a:custGeom>
              <a:avLst/>
              <a:gdLst/>
              <a:ahLst/>
              <a:cxnLst/>
              <a:rect l="l" t="t" r="r" b="b"/>
              <a:pathLst>
                <a:path w="2014093" h="2014093">
                  <a:moveTo>
                    <a:pt x="0" y="0"/>
                  </a:moveTo>
                  <a:lnTo>
                    <a:pt x="2014093" y="0"/>
                  </a:lnTo>
                  <a:lnTo>
                    <a:pt x="2014093" y="2014093"/>
                  </a:lnTo>
                  <a:lnTo>
                    <a:pt x="0" y="2014093"/>
                  </a:lnTo>
                  <a:close/>
                </a:path>
              </a:pathLst>
            </a:custGeom>
            <a:blipFill>
              <a:blip r:embed="rId3"/>
              <a:stretch>
                <a:fillRect l="-1734" t="-1734" r="-1730" b="-1730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0"/>
              <a:ext cx="2083943" cy="2083943"/>
            </a:xfrm>
            <a:custGeom>
              <a:avLst/>
              <a:gdLst/>
              <a:ahLst/>
              <a:cxnLst/>
              <a:rect l="l" t="t" r="r" b="b"/>
              <a:pathLst>
                <a:path w="2083943" h="2083943">
                  <a:moveTo>
                    <a:pt x="34925" y="0"/>
                  </a:moveTo>
                  <a:lnTo>
                    <a:pt x="2049018" y="0"/>
                  </a:lnTo>
                  <a:cubicBezTo>
                    <a:pt x="2068322" y="0"/>
                    <a:pt x="2083943" y="15621"/>
                    <a:pt x="2083943" y="34925"/>
                  </a:cubicBezTo>
                  <a:lnTo>
                    <a:pt x="2083943" y="2049018"/>
                  </a:lnTo>
                  <a:cubicBezTo>
                    <a:pt x="2083943" y="2068322"/>
                    <a:pt x="2068322" y="2083943"/>
                    <a:pt x="2049018" y="2083943"/>
                  </a:cubicBezTo>
                  <a:lnTo>
                    <a:pt x="34925" y="2083943"/>
                  </a:lnTo>
                  <a:cubicBezTo>
                    <a:pt x="15621" y="2083943"/>
                    <a:pt x="0" y="2068322"/>
                    <a:pt x="0" y="2049018"/>
                  </a:cubicBezTo>
                  <a:lnTo>
                    <a:pt x="0" y="34925"/>
                  </a:lnTo>
                  <a:cubicBezTo>
                    <a:pt x="0" y="15621"/>
                    <a:pt x="15621" y="0"/>
                    <a:pt x="34925" y="0"/>
                  </a:cubicBezTo>
                  <a:moveTo>
                    <a:pt x="34925" y="69850"/>
                  </a:moveTo>
                  <a:lnTo>
                    <a:pt x="34925" y="34925"/>
                  </a:lnTo>
                  <a:lnTo>
                    <a:pt x="69850" y="34925"/>
                  </a:lnTo>
                  <a:lnTo>
                    <a:pt x="69850" y="2049018"/>
                  </a:lnTo>
                  <a:lnTo>
                    <a:pt x="34925" y="2049018"/>
                  </a:lnTo>
                  <a:lnTo>
                    <a:pt x="34925" y="2014093"/>
                  </a:lnTo>
                  <a:lnTo>
                    <a:pt x="2049018" y="2014093"/>
                  </a:lnTo>
                  <a:lnTo>
                    <a:pt x="2049018" y="2049018"/>
                  </a:lnTo>
                  <a:lnTo>
                    <a:pt x="2014093" y="2049018"/>
                  </a:lnTo>
                  <a:lnTo>
                    <a:pt x="2014093" y="34925"/>
                  </a:lnTo>
                  <a:lnTo>
                    <a:pt x="2049018" y="34925"/>
                  </a:lnTo>
                  <a:lnTo>
                    <a:pt x="2049018" y="69850"/>
                  </a:lnTo>
                  <a:lnTo>
                    <a:pt x="34925" y="698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825009" y="4344400"/>
            <a:ext cx="4325303" cy="5619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60"/>
              </a:lnSpc>
            </a:pPr>
            <a:r>
              <a:rPr lang="en-US" sz="3300" b="1">
                <a:solidFill>
                  <a:srgbClr val="000000"/>
                </a:solidFill>
                <a:latin typeface="ITC Franklin Gothic LT Semi-Bold"/>
                <a:ea typeface="ITC Franklin Gothic LT Semi-Bold"/>
                <a:cs typeface="ITC Franklin Gothic LT Semi-Bold"/>
                <a:sym typeface="ITC Franklin Gothic LT Semi-Bold"/>
              </a:rPr>
              <a:t>Household survey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825009" y="5120469"/>
            <a:ext cx="4325303" cy="9715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40"/>
              </a:lnSpc>
            </a:pPr>
            <a:r>
              <a:rPr lang="en-US" sz="3200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Individual forms can be requested </a:t>
            </a:r>
          </a:p>
        </p:txBody>
      </p:sp>
      <p:grpSp>
        <p:nvGrpSpPr>
          <p:cNvPr id="10" name="Group 10"/>
          <p:cNvGrpSpPr/>
          <p:nvPr/>
        </p:nvGrpSpPr>
        <p:grpSpPr>
          <a:xfrm>
            <a:off x="8277244" y="2745743"/>
            <a:ext cx="1562910" cy="1562910"/>
            <a:chOff x="0" y="0"/>
            <a:chExt cx="2083880" cy="2083880"/>
          </a:xfrm>
        </p:grpSpPr>
        <p:sp>
          <p:nvSpPr>
            <p:cNvPr id="11" name="Freeform 11"/>
            <p:cNvSpPr/>
            <p:nvPr/>
          </p:nvSpPr>
          <p:spPr>
            <a:xfrm>
              <a:off x="34925" y="34925"/>
              <a:ext cx="2014093" cy="2014093"/>
            </a:xfrm>
            <a:custGeom>
              <a:avLst/>
              <a:gdLst/>
              <a:ahLst/>
              <a:cxnLst/>
              <a:rect l="l" t="t" r="r" b="b"/>
              <a:pathLst>
                <a:path w="2014093" h="2014093">
                  <a:moveTo>
                    <a:pt x="0" y="0"/>
                  </a:moveTo>
                  <a:lnTo>
                    <a:pt x="2014093" y="0"/>
                  </a:lnTo>
                  <a:lnTo>
                    <a:pt x="2014093" y="2014093"/>
                  </a:lnTo>
                  <a:lnTo>
                    <a:pt x="0" y="2014093"/>
                  </a:lnTo>
                  <a:close/>
                </a:path>
              </a:pathLst>
            </a:custGeom>
            <a:blipFill>
              <a:blip r:embed="rId4"/>
              <a:stretch>
                <a:fillRect l="-1734" t="-1734" r="-1730" b="-1730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0" y="0"/>
              <a:ext cx="2083943" cy="2083943"/>
            </a:xfrm>
            <a:custGeom>
              <a:avLst/>
              <a:gdLst/>
              <a:ahLst/>
              <a:cxnLst/>
              <a:rect l="l" t="t" r="r" b="b"/>
              <a:pathLst>
                <a:path w="2083943" h="2083943">
                  <a:moveTo>
                    <a:pt x="34925" y="0"/>
                  </a:moveTo>
                  <a:lnTo>
                    <a:pt x="2049018" y="0"/>
                  </a:lnTo>
                  <a:cubicBezTo>
                    <a:pt x="2068322" y="0"/>
                    <a:pt x="2083943" y="15621"/>
                    <a:pt x="2083943" y="34925"/>
                  </a:cubicBezTo>
                  <a:lnTo>
                    <a:pt x="2083943" y="2049018"/>
                  </a:lnTo>
                  <a:cubicBezTo>
                    <a:pt x="2083943" y="2068322"/>
                    <a:pt x="2068322" y="2083943"/>
                    <a:pt x="2049018" y="2083943"/>
                  </a:cubicBezTo>
                  <a:lnTo>
                    <a:pt x="34925" y="2083943"/>
                  </a:lnTo>
                  <a:cubicBezTo>
                    <a:pt x="15621" y="2083943"/>
                    <a:pt x="0" y="2068322"/>
                    <a:pt x="0" y="2049018"/>
                  </a:cubicBezTo>
                  <a:lnTo>
                    <a:pt x="0" y="34925"/>
                  </a:lnTo>
                  <a:cubicBezTo>
                    <a:pt x="0" y="15621"/>
                    <a:pt x="15621" y="0"/>
                    <a:pt x="34925" y="0"/>
                  </a:cubicBezTo>
                  <a:moveTo>
                    <a:pt x="34925" y="69850"/>
                  </a:moveTo>
                  <a:lnTo>
                    <a:pt x="34925" y="34925"/>
                  </a:lnTo>
                  <a:lnTo>
                    <a:pt x="69850" y="34925"/>
                  </a:lnTo>
                  <a:lnTo>
                    <a:pt x="69850" y="2049018"/>
                  </a:lnTo>
                  <a:lnTo>
                    <a:pt x="34925" y="2049018"/>
                  </a:lnTo>
                  <a:lnTo>
                    <a:pt x="34925" y="2014093"/>
                  </a:lnTo>
                  <a:lnTo>
                    <a:pt x="2049018" y="2014093"/>
                  </a:lnTo>
                  <a:lnTo>
                    <a:pt x="2049018" y="2049018"/>
                  </a:lnTo>
                  <a:lnTo>
                    <a:pt x="2014093" y="2049018"/>
                  </a:lnTo>
                  <a:lnTo>
                    <a:pt x="2014093" y="34925"/>
                  </a:lnTo>
                  <a:lnTo>
                    <a:pt x="2049018" y="34925"/>
                  </a:lnTo>
                  <a:lnTo>
                    <a:pt x="2049018" y="69850"/>
                  </a:lnTo>
                  <a:lnTo>
                    <a:pt x="34925" y="698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6896052" y="4344400"/>
            <a:ext cx="4325303" cy="7235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60"/>
              </a:lnSpc>
            </a:pPr>
            <a:r>
              <a:rPr lang="en-US" sz="3300" b="1">
                <a:solidFill>
                  <a:srgbClr val="000000"/>
                </a:solidFill>
                <a:latin typeface="ITC Franklin Gothic LT Semi-Bold"/>
                <a:ea typeface="ITC Franklin Gothic LT Semi-Bold"/>
                <a:cs typeface="ITC Franklin Gothic LT Semi-Bold"/>
                <a:sym typeface="ITC Franklin Gothic LT Semi-Bold"/>
              </a:rPr>
              <a:t>Usually around March </a:t>
            </a:r>
          </a:p>
        </p:txBody>
      </p:sp>
      <p:grpSp>
        <p:nvGrpSpPr>
          <p:cNvPr id="14" name="Group 14"/>
          <p:cNvGrpSpPr/>
          <p:nvPr/>
        </p:nvGrpSpPr>
        <p:grpSpPr>
          <a:xfrm>
            <a:off x="13348287" y="2745743"/>
            <a:ext cx="1562910" cy="1562910"/>
            <a:chOff x="0" y="0"/>
            <a:chExt cx="2083880" cy="2083880"/>
          </a:xfrm>
        </p:grpSpPr>
        <p:sp>
          <p:nvSpPr>
            <p:cNvPr id="15" name="Freeform 15"/>
            <p:cNvSpPr/>
            <p:nvPr/>
          </p:nvSpPr>
          <p:spPr>
            <a:xfrm>
              <a:off x="34925" y="34925"/>
              <a:ext cx="2014093" cy="2014093"/>
            </a:xfrm>
            <a:custGeom>
              <a:avLst/>
              <a:gdLst/>
              <a:ahLst/>
              <a:cxnLst/>
              <a:rect l="l" t="t" r="r" b="b"/>
              <a:pathLst>
                <a:path w="2014093" h="2014093">
                  <a:moveTo>
                    <a:pt x="0" y="0"/>
                  </a:moveTo>
                  <a:lnTo>
                    <a:pt x="2014093" y="0"/>
                  </a:lnTo>
                  <a:lnTo>
                    <a:pt x="2014093" y="2014093"/>
                  </a:lnTo>
                  <a:lnTo>
                    <a:pt x="0" y="2014093"/>
                  </a:lnTo>
                  <a:close/>
                </a:path>
              </a:pathLst>
            </a:custGeom>
            <a:blipFill>
              <a:blip r:embed="rId5"/>
              <a:stretch>
                <a:fillRect l="-1734" t="-1734" r="-1730" b="-1730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0" y="0"/>
              <a:ext cx="2083943" cy="2083943"/>
            </a:xfrm>
            <a:custGeom>
              <a:avLst/>
              <a:gdLst/>
              <a:ahLst/>
              <a:cxnLst/>
              <a:rect l="l" t="t" r="r" b="b"/>
              <a:pathLst>
                <a:path w="2083943" h="2083943">
                  <a:moveTo>
                    <a:pt x="34925" y="0"/>
                  </a:moveTo>
                  <a:lnTo>
                    <a:pt x="2049018" y="0"/>
                  </a:lnTo>
                  <a:cubicBezTo>
                    <a:pt x="2068322" y="0"/>
                    <a:pt x="2083943" y="15621"/>
                    <a:pt x="2083943" y="34925"/>
                  </a:cubicBezTo>
                  <a:lnTo>
                    <a:pt x="2083943" y="2049018"/>
                  </a:lnTo>
                  <a:cubicBezTo>
                    <a:pt x="2083943" y="2068322"/>
                    <a:pt x="2068322" y="2083943"/>
                    <a:pt x="2049018" y="2083943"/>
                  </a:cubicBezTo>
                  <a:lnTo>
                    <a:pt x="34925" y="2083943"/>
                  </a:lnTo>
                  <a:cubicBezTo>
                    <a:pt x="15621" y="2083943"/>
                    <a:pt x="0" y="2068322"/>
                    <a:pt x="0" y="2049018"/>
                  </a:cubicBezTo>
                  <a:lnTo>
                    <a:pt x="0" y="34925"/>
                  </a:lnTo>
                  <a:cubicBezTo>
                    <a:pt x="0" y="15621"/>
                    <a:pt x="15621" y="0"/>
                    <a:pt x="34925" y="0"/>
                  </a:cubicBezTo>
                  <a:moveTo>
                    <a:pt x="34925" y="69850"/>
                  </a:moveTo>
                  <a:lnTo>
                    <a:pt x="34925" y="34925"/>
                  </a:lnTo>
                  <a:lnTo>
                    <a:pt x="69850" y="34925"/>
                  </a:lnTo>
                  <a:lnTo>
                    <a:pt x="69850" y="2049018"/>
                  </a:lnTo>
                  <a:lnTo>
                    <a:pt x="34925" y="2049018"/>
                  </a:lnTo>
                  <a:lnTo>
                    <a:pt x="34925" y="2014093"/>
                  </a:lnTo>
                  <a:lnTo>
                    <a:pt x="2049018" y="2014093"/>
                  </a:lnTo>
                  <a:lnTo>
                    <a:pt x="2049018" y="2049018"/>
                  </a:lnTo>
                  <a:lnTo>
                    <a:pt x="2014093" y="2049018"/>
                  </a:lnTo>
                  <a:lnTo>
                    <a:pt x="2014093" y="34925"/>
                  </a:lnTo>
                  <a:lnTo>
                    <a:pt x="2049018" y="34925"/>
                  </a:lnTo>
                  <a:lnTo>
                    <a:pt x="2049018" y="69850"/>
                  </a:lnTo>
                  <a:lnTo>
                    <a:pt x="34925" y="698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11967096" y="4344400"/>
            <a:ext cx="4325303" cy="7235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60"/>
              </a:lnSpc>
            </a:pPr>
            <a:r>
              <a:rPr lang="en-US" sz="3300" b="1">
                <a:solidFill>
                  <a:srgbClr val="000000"/>
                </a:solidFill>
                <a:latin typeface="ITC Franklin Gothic LT Semi-Bold"/>
                <a:ea typeface="ITC Franklin Gothic LT Semi-Bold"/>
                <a:cs typeface="ITC Franklin Gothic LT Semi-Bold"/>
                <a:sym typeface="ITC Franklin Gothic LT Semi-Bold"/>
              </a:rPr>
              <a:t>Online first 2021/2022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1967096" y="5354267"/>
            <a:ext cx="4325303" cy="9715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40"/>
              </a:lnSpc>
            </a:pPr>
            <a:r>
              <a:rPr lang="en-US" sz="3200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rPr>
              <a:t>Paper forms could be requested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17147" y="562"/>
            <a:ext cx="342900" cy="10287000"/>
            <a:chOff x="0" y="0"/>
            <a:chExt cx="4572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7200" cy="13716000"/>
            </a:xfrm>
            <a:custGeom>
              <a:avLst/>
              <a:gdLst/>
              <a:ahLst/>
              <a:cxnLst/>
              <a:rect l="l" t="t" r="r" b="b"/>
              <a:pathLst>
                <a:path w="457200" h="13716000">
                  <a:moveTo>
                    <a:pt x="0" y="0"/>
                  </a:moveTo>
                  <a:lnTo>
                    <a:pt x="457200" y="0"/>
                  </a:lnTo>
                  <a:lnTo>
                    <a:pt x="4572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EC0090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TextBox 4"/>
          <p:cNvSpPr txBox="1"/>
          <p:nvPr/>
        </p:nvSpPr>
        <p:spPr>
          <a:xfrm>
            <a:off x="2053576" y="1095375"/>
            <a:ext cx="10257690" cy="17948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942"/>
              </a:lnSpc>
            </a:pPr>
            <a:r>
              <a:rPr lang="en-US" sz="6500">
                <a:solidFill>
                  <a:srgbClr val="000000"/>
                </a:solidFill>
                <a:latin typeface="Bicubik"/>
                <a:ea typeface="Bicubik"/>
                <a:cs typeface="Bicubik"/>
                <a:sym typeface="Bicubik"/>
              </a:rPr>
              <a:t>LGBTQ+ people and the UK censuses </a:t>
            </a:r>
          </a:p>
        </p:txBody>
      </p:sp>
      <p:grpSp>
        <p:nvGrpSpPr>
          <p:cNvPr id="5" name="Group 5"/>
          <p:cNvGrpSpPr/>
          <p:nvPr/>
        </p:nvGrpSpPr>
        <p:grpSpPr>
          <a:xfrm>
            <a:off x="14554981" y="393670"/>
            <a:ext cx="2704319" cy="3639550"/>
            <a:chOff x="0" y="0"/>
            <a:chExt cx="3605759" cy="485273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3605784" cy="4852670"/>
            </a:xfrm>
            <a:custGeom>
              <a:avLst/>
              <a:gdLst/>
              <a:ahLst/>
              <a:cxnLst/>
              <a:rect l="l" t="t" r="r" b="b"/>
              <a:pathLst>
                <a:path w="3605784" h="4852670">
                  <a:moveTo>
                    <a:pt x="3159125" y="4852670"/>
                  </a:moveTo>
                  <a:lnTo>
                    <a:pt x="3605784" y="4852670"/>
                  </a:lnTo>
                  <a:lnTo>
                    <a:pt x="3605784" y="0"/>
                  </a:lnTo>
                  <a:lnTo>
                    <a:pt x="762" y="0"/>
                  </a:lnTo>
                  <a:cubicBezTo>
                    <a:pt x="-762" y="146558"/>
                    <a:pt x="1397" y="278003"/>
                    <a:pt x="0" y="424561"/>
                  </a:cubicBezTo>
                  <a:lnTo>
                    <a:pt x="3159125" y="423164"/>
                  </a:lnTo>
                  <a:lnTo>
                    <a:pt x="3159125" y="485267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691875" y="4709795"/>
            <a:ext cx="13019637" cy="7269675"/>
            <a:chOff x="0" y="0"/>
            <a:chExt cx="17359516" cy="969290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17359511" cy="9692906"/>
            </a:xfrm>
            <a:custGeom>
              <a:avLst/>
              <a:gdLst/>
              <a:ahLst/>
              <a:cxnLst/>
              <a:rect l="l" t="t" r="r" b="b"/>
              <a:pathLst>
                <a:path w="17359511" h="9692906">
                  <a:moveTo>
                    <a:pt x="0" y="0"/>
                  </a:moveTo>
                  <a:lnTo>
                    <a:pt x="17359511" y="0"/>
                  </a:lnTo>
                  <a:lnTo>
                    <a:pt x="17359511" y="9692906"/>
                  </a:lnTo>
                  <a:lnTo>
                    <a:pt x="0" y="9692906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l="-41801" r="-1478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28575"/>
              <a:ext cx="17359516" cy="9664325"/>
            </a:xfrm>
            <a:prstGeom prst="rect">
              <a:avLst/>
            </a:prstGeom>
          </p:spPr>
          <p:txBody>
            <a:bodyPr lIns="0" tIns="0" rIns="0" bIns="0" rtlCol="0" anchor="b"/>
            <a:lstStyle/>
            <a:p>
              <a:pPr marL="633413" lvl="1" indent="-316706" algn="l">
                <a:lnSpc>
                  <a:spcPts val="3948"/>
                </a:lnSpc>
                <a:buFont typeface="Arial"/>
                <a:buChar char="•"/>
              </a:pPr>
              <a:r>
                <a:rPr lang="en-US" sz="3500">
                  <a:solidFill>
                    <a:srgbClr val="000000"/>
                  </a:solidFill>
                  <a:latin typeface="Arial Unicode"/>
                  <a:ea typeface="Arial Unicode"/>
                  <a:cs typeface="Arial Unicode"/>
                  <a:sym typeface="Arial Unicode"/>
                </a:rPr>
                <a:t>The 2021 censuses were the first in the world to feature sexual orientation questions</a:t>
              </a:r>
            </a:p>
            <a:p>
              <a:pPr marL="633413" lvl="1" indent="-316706" algn="l">
                <a:lnSpc>
                  <a:spcPts val="3948"/>
                </a:lnSpc>
                <a:buFont typeface="Arial"/>
                <a:buChar char="•"/>
              </a:pPr>
              <a:r>
                <a:rPr lang="en-US" sz="3500">
                  <a:solidFill>
                    <a:srgbClr val="000000"/>
                  </a:solidFill>
                  <a:latin typeface="Arial Unicode"/>
                  <a:ea typeface="Arial Unicode"/>
                  <a:cs typeface="Arial Unicode"/>
                  <a:sym typeface="Arial Unicode"/>
                </a:rPr>
                <a:t>The 2021/22 censuses were the first to feature questions on how many trans people there are in the UK</a:t>
              </a:r>
            </a:p>
            <a:p>
              <a:pPr marL="633413" lvl="1" indent="-316706" algn="l">
                <a:lnSpc>
                  <a:spcPts val="3948"/>
                </a:lnSpc>
                <a:buFont typeface="Arial"/>
                <a:buChar char="•"/>
              </a:pPr>
              <a:r>
                <a:rPr lang="en-US" sz="3500">
                  <a:solidFill>
                    <a:srgbClr val="000000"/>
                  </a:solidFill>
                  <a:latin typeface="Arial Unicode"/>
                  <a:ea typeface="Arial Unicode"/>
                  <a:cs typeface="Arial Unicode"/>
                  <a:sym typeface="Arial Unicode"/>
                </a:rPr>
                <a:t>There was considerable debate including legal cases over how sex should be understood in the 2021/22 censues</a:t>
              </a:r>
            </a:p>
            <a:p>
              <a:pPr marL="651510" lvl="1" indent="-325755" algn="l">
                <a:lnSpc>
                  <a:spcPts val="4060"/>
                </a:lnSpc>
              </a:pPr>
              <a:endParaRPr lang="en-US" sz="3500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endParaRPr>
            </a:p>
            <a:p>
              <a:pPr marL="651510" lvl="1" indent="-325755" algn="l">
                <a:lnSpc>
                  <a:spcPts val="4060"/>
                </a:lnSpc>
              </a:pPr>
              <a:endParaRPr lang="en-US" sz="3500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endParaRPr>
            </a:p>
            <a:p>
              <a:pPr marL="651510" lvl="1" indent="-325755" algn="l">
                <a:lnSpc>
                  <a:spcPts val="4060"/>
                </a:lnSpc>
              </a:pPr>
              <a:endParaRPr lang="en-US" sz="3500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endParaRPr>
            </a:p>
            <a:p>
              <a:pPr marL="651510" lvl="1" indent="-325755" algn="l">
                <a:lnSpc>
                  <a:spcPts val="4060"/>
                </a:lnSpc>
              </a:pPr>
              <a:endParaRPr lang="en-US" sz="3500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endParaRPr>
            </a:p>
            <a:p>
              <a:pPr marL="651510" lvl="1" indent="-325755" algn="l">
                <a:lnSpc>
                  <a:spcPts val="4060"/>
                </a:lnSpc>
              </a:pPr>
              <a:endParaRPr lang="en-US" sz="3500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endParaRPr>
            </a:p>
            <a:p>
              <a:pPr marL="651510" lvl="1" indent="-325755" algn="l">
                <a:lnSpc>
                  <a:spcPts val="4060"/>
                </a:lnSpc>
              </a:pPr>
              <a:endParaRPr lang="en-US" sz="3500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endParaRPr>
            </a:p>
            <a:p>
              <a:pPr marL="651510" lvl="1" indent="-325755" algn="l">
                <a:lnSpc>
                  <a:spcPts val="4060"/>
                </a:lnSpc>
              </a:pPr>
              <a:endParaRPr lang="en-US" sz="3500">
                <a:solidFill>
                  <a:srgbClr val="000000"/>
                </a:solidFill>
                <a:latin typeface="Arial Unicode"/>
                <a:ea typeface="Arial Unicode"/>
                <a:cs typeface="Arial Unicode"/>
                <a:sym typeface="Arial Unicode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17147" y="562"/>
            <a:ext cx="342900" cy="10287000"/>
            <a:chOff x="0" y="0"/>
            <a:chExt cx="4572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7200" cy="13716000"/>
            </a:xfrm>
            <a:custGeom>
              <a:avLst/>
              <a:gdLst/>
              <a:ahLst/>
              <a:cxnLst/>
              <a:rect l="l" t="t" r="r" b="b"/>
              <a:pathLst>
                <a:path w="457200" h="13716000">
                  <a:moveTo>
                    <a:pt x="0" y="0"/>
                  </a:moveTo>
                  <a:lnTo>
                    <a:pt x="457200" y="0"/>
                  </a:lnTo>
                  <a:lnTo>
                    <a:pt x="4572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717147" y="562"/>
            <a:ext cx="342900" cy="10287000"/>
            <a:chOff x="0" y="0"/>
            <a:chExt cx="457200" cy="1371600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457200" cy="13716000"/>
            </a:xfrm>
            <a:custGeom>
              <a:avLst/>
              <a:gdLst/>
              <a:ahLst/>
              <a:cxnLst/>
              <a:rect l="l" t="t" r="r" b="b"/>
              <a:pathLst>
                <a:path w="457200" h="13716000">
                  <a:moveTo>
                    <a:pt x="0" y="0"/>
                  </a:moveTo>
                  <a:lnTo>
                    <a:pt x="457200" y="0"/>
                  </a:lnTo>
                  <a:lnTo>
                    <a:pt x="4572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0" y="0"/>
            <a:ext cx="18288000" cy="10287000"/>
            <a:chOff x="0" y="0"/>
            <a:chExt cx="24384000" cy="137160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24384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" name="Freeform 8"/>
          <p:cNvSpPr/>
          <p:nvPr/>
        </p:nvSpPr>
        <p:spPr>
          <a:xfrm>
            <a:off x="1138414" y="1467399"/>
            <a:ext cx="16011173" cy="8024508"/>
          </a:xfrm>
          <a:custGeom>
            <a:avLst/>
            <a:gdLst/>
            <a:ahLst/>
            <a:cxnLst/>
            <a:rect l="l" t="t" r="r" b="b"/>
            <a:pathLst>
              <a:path w="16011173" h="8024508">
                <a:moveTo>
                  <a:pt x="0" y="0"/>
                </a:moveTo>
                <a:lnTo>
                  <a:pt x="16011172" y="0"/>
                </a:lnTo>
                <a:lnTo>
                  <a:pt x="16011172" y="8024507"/>
                </a:lnTo>
                <a:lnTo>
                  <a:pt x="0" y="80245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9" name="Group 9"/>
          <p:cNvGrpSpPr/>
          <p:nvPr/>
        </p:nvGrpSpPr>
        <p:grpSpPr>
          <a:xfrm>
            <a:off x="1983296" y="3466367"/>
            <a:ext cx="6607940" cy="3313166"/>
            <a:chOff x="0" y="0"/>
            <a:chExt cx="8810587" cy="4417555"/>
          </a:xfrm>
        </p:grpSpPr>
        <p:sp>
          <p:nvSpPr>
            <p:cNvPr id="10" name="Freeform 10" descr="Graphical user interface, application, table  Description automatically generated with medium confidence"/>
            <p:cNvSpPr/>
            <p:nvPr/>
          </p:nvSpPr>
          <p:spPr>
            <a:xfrm>
              <a:off x="0" y="0"/>
              <a:ext cx="8810625" cy="4417568"/>
            </a:xfrm>
            <a:custGeom>
              <a:avLst/>
              <a:gdLst/>
              <a:ahLst/>
              <a:cxnLst/>
              <a:rect l="l" t="t" r="r" b="b"/>
              <a:pathLst>
                <a:path w="8810625" h="4417568">
                  <a:moveTo>
                    <a:pt x="0" y="0"/>
                  </a:moveTo>
                  <a:lnTo>
                    <a:pt x="8810625" y="0"/>
                  </a:lnTo>
                  <a:lnTo>
                    <a:pt x="8810625" y="4417568"/>
                  </a:lnTo>
                  <a:lnTo>
                    <a:pt x="0" y="441756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9679505" y="2934081"/>
            <a:ext cx="6607931" cy="4377747"/>
            <a:chOff x="0" y="0"/>
            <a:chExt cx="8810574" cy="5836996"/>
          </a:xfrm>
        </p:grpSpPr>
        <p:sp>
          <p:nvSpPr>
            <p:cNvPr id="12" name="Freeform 12" descr="Text  Description automatically generated"/>
            <p:cNvSpPr/>
            <p:nvPr/>
          </p:nvSpPr>
          <p:spPr>
            <a:xfrm>
              <a:off x="0" y="0"/>
              <a:ext cx="8810625" cy="5837047"/>
            </a:xfrm>
            <a:custGeom>
              <a:avLst/>
              <a:gdLst/>
              <a:ahLst/>
              <a:cxnLst/>
              <a:rect l="l" t="t" r="r" b="b"/>
              <a:pathLst>
                <a:path w="8810625" h="5837047">
                  <a:moveTo>
                    <a:pt x="0" y="0"/>
                  </a:moveTo>
                  <a:lnTo>
                    <a:pt x="8810625" y="0"/>
                  </a:lnTo>
                  <a:lnTo>
                    <a:pt x="8810625" y="5837047"/>
                  </a:lnTo>
                  <a:lnTo>
                    <a:pt x="0" y="583704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t="-43" b="-43"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17147" y="562"/>
            <a:ext cx="342900" cy="10287000"/>
            <a:chOff x="0" y="0"/>
            <a:chExt cx="4572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7200" cy="13716000"/>
            </a:xfrm>
            <a:custGeom>
              <a:avLst/>
              <a:gdLst/>
              <a:ahLst/>
              <a:cxnLst/>
              <a:rect l="l" t="t" r="r" b="b"/>
              <a:pathLst>
                <a:path w="457200" h="13716000">
                  <a:moveTo>
                    <a:pt x="0" y="0"/>
                  </a:moveTo>
                  <a:lnTo>
                    <a:pt x="457200" y="0"/>
                  </a:lnTo>
                  <a:lnTo>
                    <a:pt x="4572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717147" y="562"/>
            <a:ext cx="342900" cy="10287000"/>
            <a:chOff x="0" y="0"/>
            <a:chExt cx="457200" cy="1371600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457200" cy="13716000"/>
            </a:xfrm>
            <a:custGeom>
              <a:avLst/>
              <a:gdLst/>
              <a:ahLst/>
              <a:cxnLst/>
              <a:rect l="l" t="t" r="r" b="b"/>
              <a:pathLst>
                <a:path w="457200" h="13716000">
                  <a:moveTo>
                    <a:pt x="0" y="0"/>
                  </a:moveTo>
                  <a:lnTo>
                    <a:pt x="457200" y="0"/>
                  </a:lnTo>
                  <a:lnTo>
                    <a:pt x="4572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0" y="0"/>
            <a:ext cx="18288000" cy="10287000"/>
            <a:chOff x="0" y="0"/>
            <a:chExt cx="24384000" cy="137160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24384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E8E8E8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0" y="0"/>
            <a:ext cx="548640" cy="548640"/>
            <a:chOff x="0" y="0"/>
            <a:chExt cx="731520" cy="73152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731520" cy="731520"/>
            </a:xfrm>
            <a:custGeom>
              <a:avLst/>
              <a:gdLst/>
              <a:ahLst/>
              <a:cxnLst/>
              <a:rect l="l" t="t" r="r" b="b"/>
              <a:pathLst>
                <a:path w="731520" h="731520">
                  <a:moveTo>
                    <a:pt x="0" y="0"/>
                  </a:moveTo>
                  <a:lnTo>
                    <a:pt x="731520" y="0"/>
                  </a:lnTo>
                  <a:lnTo>
                    <a:pt x="731520" y="731520"/>
                  </a:lnTo>
                  <a:lnTo>
                    <a:pt x="0" y="731520"/>
                  </a:lnTo>
                  <a:close/>
                </a:path>
              </a:pathLst>
            </a:custGeom>
            <a:solidFill>
              <a:srgbClr val="EC0090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17739360" y="-7001"/>
            <a:ext cx="548640" cy="548640"/>
            <a:chOff x="0" y="0"/>
            <a:chExt cx="731520" cy="73152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731520" cy="731520"/>
            </a:xfrm>
            <a:custGeom>
              <a:avLst/>
              <a:gdLst/>
              <a:ahLst/>
              <a:cxnLst/>
              <a:rect l="l" t="t" r="r" b="b"/>
              <a:pathLst>
                <a:path w="731520" h="731520">
                  <a:moveTo>
                    <a:pt x="0" y="0"/>
                  </a:moveTo>
                  <a:lnTo>
                    <a:pt x="731520" y="0"/>
                  </a:lnTo>
                  <a:lnTo>
                    <a:pt x="731520" y="731520"/>
                  </a:lnTo>
                  <a:lnTo>
                    <a:pt x="0" y="731520"/>
                  </a:lnTo>
                  <a:close/>
                </a:path>
              </a:pathLst>
            </a:custGeom>
            <a:solidFill>
              <a:srgbClr val="EC0090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0" y="9741484"/>
            <a:ext cx="548640" cy="548640"/>
            <a:chOff x="0" y="0"/>
            <a:chExt cx="731520" cy="73152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731520" cy="731520"/>
            </a:xfrm>
            <a:custGeom>
              <a:avLst/>
              <a:gdLst/>
              <a:ahLst/>
              <a:cxnLst/>
              <a:rect l="l" t="t" r="r" b="b"/>
              <a:pathLst>
                <a:path w="731520" h="731520">
                  <a:moveTo>
                    <a:pt x="0" y="0"/>
                  </a:moveTo>
                  <a:lnTo>
                    <a:pt x="731520" y="0"/>
                  </a:lnTo>
                  <a:lnTo>
                    <a:pt x="731520" y="731520"/>
                  </a:lnTo>
                  <a:lnTo>
                    <a:pt x="0" y="731520"/>
                  </a:lnTo>
                  <a:close/>
                </a:path>
              </a:pathLst>
            </a:custGeom>
            <a:solidFill>
              <a:srgbClr val="EC0090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7739360" y="9741484"/>
            <a:ext cx="548640" cy="548640"/>
            <a:chOff x="0" y="0"/>
            <a:chExt cx="731520" cy="73152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731520" cy="731520"/>
            </a:xfrm>
            <a:custGeom>
              <a:avLst/>
              <a:gdLst/>
              <a:ahLst/>
              <a:cxnLst/>
              <a:rect l="l" t="t" r="r" b="b"/>
              <a:pathLst>
                <a:path w="731520" h="731520">
                  <a:moveTo>
                    <a:pt x="0" y="0"/>
                  </a:moveTo>
                  <a:lnTo>
                    <a:pt x="731520" y="0"/>
                  </a:lnTo>
                  <a:lnTo>
                    <a:pt x="731520" y="731520"/>
                  </a:lnTo>
                  <a:lnTo>
                    <a:pt x="0" y="731520"/>
                  </a:lnTo>
                  <a:close/>
                </a:path>
              </a:pathLst>
            </a:custGeom>
            <a:solidFill>
              <a:srgbClr val="EC0090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241297" y="238173"/>
            <a:ext cx="17805397" cy="9806778"/>
            <a:chOff x="0" y="0"/>
            <a:chExt cx="23740529" cy="13075704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23740490" cy="13075665"/>
            </a:xfrm>
            <a:custGeom>
              <a:avLst/>
              <a:gdLst/>
              <a:ahLst/>
              <a:cxnLst/>
              <a:rect l="l" t="t" r="r" b="b"/>
              <a:pathLst>
                <a:path w="23740490" h="13075665">
                  <a:moveTo>
                    <a:pt x="0" y="0"/>
                  </a:moveTo>
                  <a:lnTo>
                    <a:pt x="23740490" y="0"/>
                  </a:lnTo>
                  <a:lnTo>
                    <a:pt x="23740490" y="13075665"/>
                  </a:lnTo>
                  <a:lnTo>
                    <a:pt x="0" y="1307566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3419532" y="720776"/>
            <a:ext cx="11448936" cy="8838457"/>
            <a:chOff x="0" y="0"/>
            <a:chExt cx="15265248" cy="11784609"/>
          </a:xfrm>
        </p:grpSpPr>
        <p:sp>
          <p:nvSpPr>
            <p:cNvPr id="19" name="Freeform 19" descr="Graphical user interface, text, application  Description automatically generated"/>
            <p:cNvSpPr/>
            <p:nvPr/>
          </p:nvSpPr>
          <p:spPr>
            <a:xfrm>
              <a:off x="0" y="0"/>
              <a:ext cx="15265273" cy="11784584"/>
            </a:xfrm>
            <a:custGeom>
              <a:avLst/>
              <a:gdLst/>
              <a:ahLst/>
              <a:cxnLst/>
              <a:rect l="l" t="t" r="r" b="b"/>
              <a:pathLst>
                <a:path w="15265273" h="11784584">
                  <a:moveTo>
                    <a:pt x="0" y="0"/>
                  </a:moveTo>
                  <a:lnTo>
                    <a:pt x="15265273" y="0"/>
                  </a:lnTo>
                  <a:lnTo>
                    <a:pt x="15265273" y="11784584"/>
                  </a:lnTo>
                  <a:lnTo>
                    <a:pt x="0" y="117845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3443" r="-5837" b="2"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571</Words>
  <Application>Microsoft Macintosh PowerPoint</Application>
  <PresentationFormat>Custom</PresentationFormat>
  <Paragraphs>106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Bicubik</vt:lpstr>
      <vt:lpstr>Arial</vt:lpstr>
      <vt:lpstr>Calibri</vt:lpstr>
      <vt:lpstr>Arial Unicode</vt:lpstr>
      <vt:lpstr>ITC Franklin Gothic LT Semi-Bold</vt:lpstr>
      <vt:lpstr>ITC Franklin Gothic LT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 for Rainbow R.pptx</dc:title>
  <cp:lastModifiedBy>Kirstie Ken English</cp:lastModifiedBy>
  <cp:revision>1</cp:revision>
  <dcterms:created xsi:type="dcterms:W3CDTF">2006-08-16T00:00:00Z</dcterms:created>
  <dcterms:modified xsi:type="dcterms:W3CDTF">2026-02-18T11:41:01Z</dcterms:modified>
  <dc:identifier>DAHBqgxI770</dc:identifier>
</cp:coreProperties>
</file>